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74" r:id="rId2"/>
    <p:sldId id="258" r:id="rId3"/>
    <p:sldId id="304" r:id="rId4"/>
    <p:sldId id="305" r:id="rId5"/>
    <p:sldId id="306" r:id="rId6"/>
    <p:sldId id="307" r:id="rId7"/>
    <p:sldId id="302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A84F"/>
    <a:srgbClr val="3F85C7"/>
    <a:srgbClr val="674DA7"/>
    <a:srgbClr val="A64D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85"/>
    <p:restoredTop sz="94745"/>
  </p:normalViewPr>
  <p:slideViewPr>
    <p:cSldViewPr snapToGrid="0" snapToObjects="1">
      <p:cViewPr varScale="1">
        <p:scale>
          <a:sx n="110" d="100"/>
          <a:sy n="110" d="100"/>
        </p:scale>
        <p:origin x="5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FADBB56-31E9-7E4B-94F8-49281A84AF40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641F7AC-099C-8B4B-A9ED-B163E6A70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1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2FD0AE-05FD-5840-98C9-9E8F8A1204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CC5542E-566C-1F41-A22B-5D08E48E60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58C5965-E442-9A45-82BF-778C849E8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F601-1738-DA42-86A1-C8F1EBD7717D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F83057-6A2F-A644-BA9F-CA392F77C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A20D830-254B-0F45-82FA-904973D99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95E5-1920-2745-96D2-D46FE76C9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1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743CC8-893E-2A45-B429-FBB70797C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E4ACBF4-5924-884A-845F-5450E1C8F2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16D551-8537-F84F-8C6A-E503F6DE2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F601-1738-DA42-86A1-C8F1EBD7717D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DF7F44-75A3-F541-9CDD-9241F9225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457A10-78F4-344D-97DD-DE50DEBCC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95E5-1920-2745-96D2-D46FE76C9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41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6DBCDA1-3BB3-5247-988E-A9805B9BBA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90BEF19-20F1-B241-8021-8560CBCC4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4D828A-3EDA-6744-81A4-A645E74D0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F601-1738-DA42-86A1-C8F1EBD7717D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19AC0E-9769-BF4C-A763-BD2298A76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34239E-A89B-2B4A-AFCF-E288774D7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95E5-1920-2745-96D2-D46FE76C9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41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9F7EB1-641B-2E48-9CD8-6B4F4F1DF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9E5142-82F8-304E-B53B-6499A32DF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6551B1-27DD-9547-82C8-D9712088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F601-1738-DA42-86A1-C8F1EBD7717D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D59788-09F1-A345-B224-50B62EF1B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6ED971-B8BB-E442-997A-7075BDDB4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95E5-1920-2745-96D2-D46FE76C9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29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298CDE-465B-2542-8C8C-635A622E6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445A4B9-FECC-7F4C-88DB-676B3BDC3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134ABC-A15D-CF4A-9199-5071811BD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F601-1738-DA42-86A1-C8F1EBD7717D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02DF00-D8EA-AA4A-886C-BC26EA788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3912FB-DF83-4F49-AE4B-1F5CC122A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95E5-1920-2745-96D2-D46FE76C9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25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03A3DB-8873-CA41-AC93-AD4BADE39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9EC996-F9AA-EF4F-A00A-82CBF68905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8CC30F-570F-CD42-A133-BBEBA02C1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94DCF15-6E97-5041-BFE3-19FEB43C4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F601-1738-DA42-86A1-C8F1EBD7717D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543728E-C9CD-4744-B1A3-96C24AE55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9DDB5BB-F5A7-F84D-9CBC-BBEE33A46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95E5-1920-2745-96D2-D46FE76C9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89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A17D52-937B-D044-969A-F2F3AB7F8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B362286-D0D3-A144-9D51-131664D94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A48CD48-5148-2F41-894F-6193F55060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0761726-4831-9A4A-A480-9AFDEDAAAF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62D7C81-F2B0-EF42-811D-3B884D7AE9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D2F3E70-1C23-DC4A-9B6F-72DBC8A66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F601-1738-DA42-86A1-C8F1EBD7717D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38F3050-0930-4E4F-BE7C-227256892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F177D36-7A61-1C40-AE74-4EE5B6C10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95E5-1920-2745-96D2-D46FE76C9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2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A0B754-B93E-2E40-98B1-90C9009C3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57A655C-F533-1E44-B536-C32F643C1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F601-1738-DA42-86A1-C8F1EBD7717D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65BB14A-6E63-834B-BB0E-5AF47F2D2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B10F124-B6DE-474E-9F19-A76A8027B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95E5-1920-2745-96D2-D46FE76C9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4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CB5A42F-E527-0B46-917F-04E7B9109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F601-1738-DA42-86A1-C8F1EBD7717D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643BBC3-B5CF-8644-809E-4CED3A0E8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38BE034-958B-7945-90AC-7D37B900C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95E5-1920-2745-96D2-D46FE76C9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42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BD7C25-4C51-D044-9CDF-85FD197B2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379C1E-0C78-2A44-B177-B5DE6466C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645460B-F04D-3148-8943-9BEADDB39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043EBCB-2AEF-0446-A9D7-6829575C1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F601-1738-DA42-86A1-C8F1EBD7717D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7F63043-7F97-9E4F-A64C-FC121A5A5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1731424-E685-AE42-9D26-39DA19E2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95E5-1920-2745-96D2-D46FE76C9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0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536DF6-3CC1-EF42-8CF3-4E3D105E8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CDDC736-67FF-EC4C-93AA-EBD58B61D3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AE35957-3D97-D644-8E67-CCB3D7D0E1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CB6ABC-AC42-A74C-A9A4-A40174FF5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F601-1738-DA42-86A1-C8F1EBD7717D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7ACDFD8-C68D-8D43-8A64-8771BC64B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3AE6CD6-59E6-A64B-B98D-A7D62318C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D95E5-1920-2745-96D2-D46FE76C9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3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966D014-CC27-B14B-8640-4202EE7D2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04837FD-4154-9947-A624-15A74E638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82C236-9219-4C4F-8375-5A9EE2C30A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FF601-1738-DA42-86A1-C8F1EBD7717D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C27C0E-F7A7-B74C-A1B7-7535E6516D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A3070D7-2360-094D-9CE4-E9DBB1E6B6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D95E5-1920-2745-96D2-D46FE76C9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9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13790C-41D2-B044-95DE-ABF2A58899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4883" y="2080631"/>
            <a:ext cx="6799457" cy="3173647"/>
          </a:xfrm>
        </p:spPr>
        <p:txBody>
          <a:bodyPr>
            <a:noAutofit/>
          </a:bodyPr>
          <a:lstStyle/>
          <a:p>
            <a:pPr algn="l">
              <a:spcAft>
                <a:spcPts val="400"/>
              </a:spcAft>
            </a:pPr>
            <a:r>
              <a:rPr lang="en-US" sz="3600" b="1" dirty="0">
                <a:solidFill>
                  <a:srgbClr val="0A5295"/>
                </a:solidFill>
                <a:latin typeface="Cambria" panose="02040503050406030204" pitchFamily="18" charset="0"/>
              </a:rPr>
              <a:t>Climate Resilience Financing Recommendations: </a:t>
            </a:r>
            <a:br>
              <a:rPr lang="en-US" sz="3600" b="1" dirty="0">
                <a:solidFill>
                  <a:srgbClr val="0A5295"/>
                </a:solidFill>
                <a:latin typeface="Cambria" panose="02040503050406030204" pitchFamily="18" charset="0"/>
              </a:rPr>
            </a:br>
            <a:r>
              <a:rPr lang="en-US" sz="3600" dirty="0">
                <a:solidFill>
                  <a:srgbClr val="0A5295"/>
                </a:solidFill>
                <a:latin typeface="Cambria" panose="02040503050406030204" pitchFamily="18" charset="0"/>
              </a:rPr>
              <a:t>Town of Bourne, SNEP Network &amp; Throwe Environmental</a:t>
            </a:r>
            <a:br>
              <a:rPr lang="en-US" sz="3600" dirty="0">
                <a:solidFill>
                  <a:srgbClr val="0A5295"/>
                </a:solidFill>
                <a:latin typeface="Cambria" panose="02040503050406030204" pitchFamily="18" charset="0"/>
              </a:rPr>
            </a:br>
            <a:r>
              <a:rPr lang="en-US" sz="3600" dirty="0">
                <a:solidFill>
                  <a:srgbClr val="0A5295"/>
                </a:solidFill>
                <a:latin typeface="Cambria" panose="02040503050406030204" pitchFamily="18" charset="0"/>
              </a:rPr>
              <a:t/>
            </a:r>
            <a:br>
              <a:rPr lang="en-US" sz="3600" dirty="0">
                <a:solidFill>
                  <a:srgbClr val="0A5295"/>
                </a:solidFill>
                <a:latin typeface="Cambria" panose="02040503050406030204" pitchFamily="18" charset="0"/>
              </a:rPr>
            </a:br>
            <a:r>
              <a:rPr lang="en-US" sz="3600" i="1" dirty="0">
                <a:solidFill>
                  <a:srgbClr val="0A5295"/>
                </a:solidFill>
                <a:latin typeface="Cambria" panose="02040503050406030204" pitchFamily="18" charset="0"/>
              </a:rPr>
              <a:t>December 2021</a:t>
            </a:r>
            <a:endParaRPr lang="en-US" sz="3600" b="1" i="1" dirty="0">
              <a:solidFill>
                <a:srgbClr val="0A5295"/>
              </a:solidFill>
              <a:latin typeface="Cambria" panose="02040503050406030204" pitchFamily="18" charset="0"/>
            </a:endParaRPr>
          </a:p>
        </p:txBody>
      </p:sp>
      <p:pic>
        <p:nvPicPr>
          <p:cNvPr id="5" name="Picture 4" descr="Text, logo&#10;&#10;Description automatically generated with medium confidence">
            <a:extLst>
              <a:ext uri="{FF2B5EF4-FFF2-40B4-BE49-F238E27FC236}">
                <a16:creationId xmlns:a16="http://schemas.microsoft.com/office/drawing/2014/main" xmlns="" id="{D2DC2AA4-86AB-9F48-9D20-37979B876C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89" y="1608396"/>
            <a:ext cx="3167057" cy="225051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7A4FA23-9E0E-A342-B91F-3323A045A463}"/>
              </a:ext>
            </a:extLst>
          </p:cNvPr>
          <p:cNvSpPr/>
          <p:nvPr/>
        </p:nvSpPr>
        <p:spPr>
          <a:xfrm>
            <a:off x="0" y="0"/>
            <a:ext cx="12192000" cy="301219"/>
          </a:xfrm>
          <a:prstGeom prst="rect">
            <a:avLst/>
          </a:prstGeom>
          <a:solidFill>
            <a:srgbClr val="CEE2A0"/>
          </a:solidFill>
          <a:ln>
            <a:solidFill>
              <a:srgbClr val="CEE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D0C1ED9-DD4D-A44F-8D9A-46B57AF81CAC}"/>
              </a:ext>
            </a:extLst>
          </p:cNvPr>
          <p:cNvSpPr/>
          <p:nvPr/>
        </p:nvSpPr>
        <p:spPr>
          <a:xfrm>
            <a:off x="0" y="6556781"/>
            <a:ext cx="12192000" cy="301219"/>
          </a:xfrm>
          <a:prstGeom prst="rect">
            <a:avLst/>
          </a:prstGeom>
          <a:solidFill>
            <a:srgbClr val="CEE2A0"/>
          </a:solidFill>
          <a:ln>
            <a:solidFill>
              <a:srgbClr val="CEE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E5ACF7B-FCEC-A04B-85BC-61828CD71950}"/>
              </a:ext>
            </a:extLst>
          </p:cNvPr>
          <p:cNvSpPr/>
          <p:nvPr/>
        </p:nvSpPr>
        <p:spPr>
          <a:xfrm>
            <a:off x="0" y="6482080"/>
            <a:ext cx="12192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B85A9A8-3E9B-EA40-9919-9C4C34A538CF}"/>
              </a:ext>
            </a:extLst>
          </p:cNvPr>
          <p:cNvSpPr/>
          <p:nvPr/>
        </p:nvSpPr>
        <p:spPr>
          <a:xfrm>
            <a:off x="0" y="334875"/>
            <a:ext cx="12192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A1AB9A2-4391-7444-A619-1E09A4F24C96}"/>
              </a:ext>
            </a:extLst>
          </p:cNvPr>
          <p:cNvCxnSpPr/>
          <p:nvPr/>
        </p:nvCxnSpPr>
        <p:spPr>
          <a:xfrm>
            <a:off x="4902200" y="990600"/>
            <a:ext cx="0" cy="4851400"/>
          </a:xfrm>
          <a:prstGeom prst="line">
            <a:avLst/>
          </a:prstGeom>
          <a:ln w="57150">
            <a:solidFill>
              <a:srgbClr val="0A52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picture containing icon&#10;&#10;Description automatically generated">
            <a:extLst>
              <a:ext uri="{FF2B5EF4-FFF2-40B4-BE49-F238E27FC236}">
                <a16:creationId xmlns:a16="http://schemas.microsoft.com/office/drawing/2014/main" xmlns="" id="{4A22A60A-D748-F646-871B-57BCBFABE5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740" y="4282238"/>
            <a:ext cx="4326777" cy="117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776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xmlns="" id="{EB1FFC46-6912-5F48-99A6-EBAE48F12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Program Phases and Goal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7A4FA23-9E0E-A342-B91F-3323A045A463}"/>
              </a:ext>
            </a:extLst>
          </p:cNvPr>
          <p:cNvSpPr/>
          <p:nvPr/>
        </p:nvSpPr>
        <p:spPr>
          <a:xfrm>
            <a:off x="0" y="0"/>
            <a:ext cx="12192000" cy="301219"/>
          </a:xfrm>
          <a:prstGeom prst="rect">
            <a:avLst/>
          </a:prstGeom>
          <a:solidFill>
            <a:srgbClr val="CEE2A0"/>
          </a:solidFill>
          <a:ln>
            <a:solidFill>
              <a:srgbClr val="CEE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D0C1ED9-DD4D-A44F-8D9A-46B57AF81CAC}"/>
              </a:ext>
            </a:extLst>
          </p:cNvPr>
          <p:cNvSpPr/>
          <p:nvPr/>
        </p:nvSpPr>
        <p:spPr>
          <a:xfrm>
            <a:off x="0" y="6556781"/>
            <a:ext cx="12192000" cy="301219"/>
          </a:xfrm>
          <a:prstGeom prst="rect">
            <a:avLst/>
          </a:prstGeom>
          <a:solidFill>
            <a:srgbClr val="CEE2A0"/>
          </a:solidFill>
          <a:ln>
            <a:solidFill>
              <a:srgbClr val="CEE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E5ACF7B-FCEC-A04B-85BC-61828CD71950}"/>
              </a:ext>
            </a:extLst>
          </p:cNvPr>
          <p:cNvSpPr/>
          <p:nvPr/>
        </p:nvSpPr>
        <p:spPr>
          <a:xfrm>
            <a:off x="0" y="6482080"/>
            <a:ext cx="12192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B85A9A8-3E9B-EA40-9919-9C4C34A538CF}"/>
              </a:ext>
            </a:extLst>
          </p:cNvPr>
          <p:cNvSpPr/>
          <p:nvPr/>
        </p:nvSpPr>
        <p:spPr>
          <a:xfrm>
            <a:off x="0" y="334875"/>
            <a:ext cx="12192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A5FE5240-16D2-BC42-BB00-4416A4666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610"/>
            <a:ext cx="10515600" cy="4799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254A80"/>
                </a:solidFill>
              </a:rPr>
              <a:t>Part 1: </a:t>
            </a:r>
            <a:r>
              <a:rPr lang="en-US" b="1" i="1" dirty="0">
                <a:solidFill>
                  <a:srgbClr val="254A80"/>
                </a:solidFill>
              </a:rPr>
              <a:t>Defining Resilience, Assessing Risk, and Planning for the Future</a:t>
            </a:r>
          </a:p>
          <a:p>
            <a:pPr marL="346075" indent="-277813">
              <a:spcBef>
                <a:spcPts val="400"/>
              </a:spcBef>
            </a:pPr>
            <a:r>
              <a:rPr lang="en-US" dirty="0"/>
              <a:t>Build on MVP </a:t>
            </a:r>
          </a:p>
          <a:p>
            <a:pPr marL="346075" indent="-277813">
              <a:spcBef>
                <a:spcPts val="400"/>
              </a:spcBef>
            </a:pPr>
            <a:r>
              <a:rPr lang="en-US" dirty="0"/>
              <a:t>Develop resilience plans for all Town departments</a:t>
            </a:r>
          </a:p>
          <a:p>
            <a:pPr marL="346075" indent="-277813">
              <a:spcBef>
                <a:spcPts val="400"/>
              </a:spcBef>
            </a:pPr>
            <a:r>
              <a:rPr lang="en-US" dirty="0"/>
              <a:t>Ensure community planning addresses resilience comprehensively</a:t>
            </a:r>
            <a:endParaRPr lang="en-US" i="1" dirty="0"/>
          </a:p>
          <a:p>
            <a:pPr marL="346075" indent="-277813">
              <a:spcBef>
                <a:spcPts val="400"/>
              </a:spcBef>
            </a:pPr>
            <a:endParaRPr lang="en-US" sz="2000" dirty="0"/>
          </a:p>
          <a:p>
            <a:pPr marL="68262" indent="0">
              <a:spcBef>
                <a:spcPts val="400"/>
              </a:spcBef>
              <a:buNone/>
            </a:pPr>
            <a:r>
              <a:rPr lang="en-US" b="1" dirty="0">
                <a:solidFill>
                  <a:srgbClr val="254A80"/>
                </a:solidFill>
              </a:rPr>
              <a:t>Part 2: </a:t>
            </a:r>
            <a:r>
              <a:rPr lang="en-US" b="1" i="1" dirty="0">
                <a:solidFill>
                  <a:srgbClr val="254A80"/>
                </a:solidFill>
              </a:rPr>
              <a:t>Creating a Resilient Financing System</a:t>
            </a:r>
            <a:endParaRPr lang="en-US" dirty="0"/>
          </a:p>
          <a:p>
            <a:pPr marL="349250" lvl="1" indent="-269875">
              <a:spcBef>
                <a:spcPts val="400"/>
              </a:spcBef>
            </a:pPr>
            <a:r>
              <a:rPr lang="en-US" sz="2800" dirty="0"/>
              <a:t>Connect resilience planning to infrastructure priorities</a:t>
            </a:r>
          </a:p>
          <a:p>
            <a:pPr marL="349250" lvl="1" indent="-269875">
              <a:spcBef>
                <a:spcPts val="400"/>
              </a:spcBef>
            </a:pPr>
            <a:r>
              <a:rPr lang="en-US" sz="2800" dirty="0"/>
              <a:t>Identify appropriate corporate structure</a:t>
            </a:r>
          </a:p>
          <a:p>
            <a:pPr marL="349250" lvl="2" indent="-269875">
              <a:spcBef>
                <a:spcPts val="400"/>
              </a:spcBef>
            </a:pPr>
            <a:r>
              <a:rPr lang="en-US" sz="2800" dirty="0"/>
              <a:t>Identify the most sufficient, stable, and equitable revenue streams</a:t>
            </a:r>
          </a:p>
        </p:txBody>
      </p:sp>
    </p:spTree>
    <p:extLst>
      <p:ext uri="{BB962C8B-B14F-4D97-AF65-F5344CB8AC3E}">
        <p14:creationId xmlns:p14="http://schemas.microsoft.com/office/powerpoint/2010/main" val="1322420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xmlns="" id="{EB1FFC46-6912-5F48-99A6-EBAE48F12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Establish Formal Resilience Program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7A4FA23-9E0E-A342-B91F-3323A045A463}"/>
              </a:ext>
            </a:extLst>
          </p:cNvPr>
          <p:cNvSpPr/>
          <p:nvPr/>
        </p:nvSpPr>
        <p:spPr>
          <a:xfrm>
            <a:off x="0" y="0"/>
            <a:ext cx="12192000" cy="301219"/>
          </a:xfrm>
          <a:prstGeom prst="rect">
            <a:avLst/>
          </a:prstGeom>
          <a:solidFill>
            <a:srgbClr val="CEE2A0"/>
          </a:solidFill>
          <a:ln>
            <a:solidFill>
              <a:srgbClr val="CEE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D0C1ED9-DD4D-A44F-8D9A-46B57AF81CAC}"/>
              </a:ext>
            </a:extLst>
          </p:cNvPr>
          <p:cNvSpPr/>
          <p:nvPr/>
        </p:nvSpPr>
        <p:spPr>
          <a:xfrm>
            <a:off x="0" y="6556781"/>
            <a:ext cx="12192000" cy="301219"/>
          </a:xfrm>
          <a:prstGeom prst="rect">
            <a:avLst/>
          </a:prstGeom>
          <a:solidFill>
            <a:srgbClr val="CEE2A0"/>
          </a:solidFill>
          <a:ln>
            <a:solidFill>
              <a:srgbClr val="CEE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E5ACF7B-FCEC-A04B-85BC-61828CD71950}"/>
              </a:ext>
            </a:extLst>
          </p:cNvPr>
          <p:cNvSpPr/>
          <p:nvPr/>
        </p:nvSpPr>
        <p:spPr>
          <a:xfrm>
            <a:off x="0" y="6482080"/>
            <a:ext cx="12192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B85A9A8-3E9B-EA40-9919-9C4C34A538CF}"/>
              </a:ext>
            </a:extLst>
          </p:cNvPr>
          <p:cNvSpPr/>
          <p:nvPr/>
        </p:nvSpPr>
        <p:spPr>
          <a:xfrm>
            <a:off x="0" y="334875"/>
            <a:ext cx="12192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A5FE5240-16D2-BC42-BB00-4416A4666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610"/>
            <a:ext cx="10515600" cy="4799288"/>
          </a:xfrm>
        </p:spPr>
        <p:txBody>
          <a:bodyPr>
            <a:normAutofit/>
          </a:bodyPr>
          <a:lstStyle/>
          <a:p>
            <a:pPr lvl="1">
              <a:spcAft>
                <a:spcPts val="400"/>
              </a:spcAft>
            </a:pPr>
            <a:r>
              <a:rPr lang="en-US" sz="3200" dirty="0"/>
              <a:t>Implement baseline programs, including ongoing planning and </a:t>
            </a:r>
            <a:br>
              <a:rPr lang="en-US" sz="3200" dirty="0"/>
            </a:br>
            <a:r>
              <a:rPr lang="en-US" sz="3200" dirty="0"/>
              <a:t>assessments</a:t>
            </a:r>
          </a:p>
          <a:p>
            <a:pPr lvl="1">
              <a:spcAft>
                <a:spcPts val="400"/>
              </a:spcAft>
            </a:pPr>
            <a:r>
              <a:rPr lang="en-US" sz="3200" dirty="0"/>
              <a:t>Coordinate resilience funding, </a:t>
            </a:r>
            <a:br>
              <a:rPr lang="en-US" sz="3200" dirty="0"/>
            </a:br>
            <a:r>
              <a:rPr lang="en-US" sz="3200" dirty="0"/>
              <a:t>financing, </a:t>
            </a:r>
            <a:r>
              <a:rPr lang="en-US" sz="3200" b="1" i="1" dirty="0"/>
              <a:t>and </a:t>
            </a:r>
            <a:r>
              <a:rPr lang="en-US" sz="3200" dirty="0"/>
              <a:t>programmatic </a:t>
            </a:r>
            <a:br>
              <a:rPr lang="en-US" sz="3200" dirty="0"/>
            </a:br>
            <a:r>
              <a:rPr lang="en-US" sz="3200" dirty="0"/>
              <a:t>activities</a:t>
            </a:r>
          </a:p>
          <a:p>
            <a:pPr lvl="1">
              <a:spcAft>
                <a:spcPts val="400"/>
              </a:spcAft>
            </a:pPr>
            <a:r>
              <a:rPr lang="en-US" sz="3200" b="1" i="1" dirty="0"/>
              <a:t>Catalytic projects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3536769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xmlns="" id="{EB1FFC46-6912-5F48-99A6-EBAE48F12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Establish Climate Resilience Fund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7A4FA23-9E0E-A342-B91F-3323A045A463}"/>
              </a:ext>
            </a:extLst>
          </p:cNvPr>
          <p:cNvSpPr/>
          <p:nvPr/>
        </p:nvSpPr>
        <p:spPr>
          <a:xfrm>
            <a:off x="0" y="0"/>
            <a:ext cx="12192000" cy="301219"/>
          </a:xfrm>
          <a:prstGeom prst="rect">
            <a:avLst/>
          </a:prstGeom>
          <a:solidFill>
            <a:srgbClr val="CEE2A0"/>
          </a:solidFill>
          <a:ln>
            <a:solidFill>
              <a:srgbClr val="CEE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D0C1ED9-DD4D-A44F-8D9A-46B57AF81CAC}"/>
              </a:ext>
            </a:extLst>
          </p:cNvPr>
          <p:cNvSpPr/>
          <p:nvPr/>
        </p:nvSpPr>
        <p:spPr>
          <a:xfrm>
            <a:off x="0" y="6556781"/>
            <a:ext cx="12192000" cy="301219"/>
          </a:xfrm>
          <a:prstGeom prst="rect">
            <a:avLst/>
          </a:prstGeom>
          <a:solidFill>
            <a:srgbClr val="CEE2A0"/>
          </a:solidFill>
          <a:ln>
            <a:solidFill>
              <a:srgbClr val="CEE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E5ACF7B-FCEC-A04B-85BC-61828CD71950}"/>
              </a:ext>
            </a:extLst>
          </p:cNvPr>
          <p:cNvSpPr/>
          <p:nvPr/>
        </p:nvSpPr>
        <p:spPr>
          <a:xfrm>
            <a:off x="0" y="6482080"/>
            <a:ext cx="12192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B85A9A8-3E9B-EA40-9919-9C4C34A538CF}"/>
              </a:ext>
            </a:extLst>
          </p:cNvPr>
          <p:cNvSpPr/>
          <p:nvPr/>
        </p:nvSpPr>
        <p:spPr>
          <a:xfrm>
            <a:off x="0" y="334875"/>
            <a:ext cx="12192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A5FE5240-16D2-BC42-BB00-4416A4666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610"/>
            <a:ext cx="10515600" cy="4799288"/>
          </a:xfrm>
        </p:spPr>
        <p:txBody>
          <a:bodyPr>
            <a:normAutofit/>
          </a:bodyPr>
          <a:lstStyle/>
          <a:p>
            <a:pPr lvl="1">
              <a:spcAft>
                <a:spcPts val="400"/>
              </a:spcAft>
            </a:pPr>
            <a:r>
              <a:rPr lang="en-US" sz="3200" dirty="0"/>
              <a:t>Managed through the Resilience Program</a:t>
            </a:r>
          </a:p>
          <a:p>
            <a:pPr lvl="1">
              <a:spcAft>
                <a:spcPts val="400"/>
              </a:spcAft>
            </a:pPr>
            <a:r>
              <a:rPr lang="en-US" sz="3200" dirty="0"/>
              <a:t>Support the Resilience Program:</a:t>
            </a:r>
          </a:p>
          <a:p>
            <a:pPr lvl="2">
              <a:spcAft>
                <a:spcPts val="400"/>
              </a:spcAft>
            </a:pPr>
            <a:r>
              <a:rPr lang="en-US" sz="2800" dirty="0"/>
              <a:t>Leadership</a:t>
            </a:r>
          </a:p>
          <a:p>
            <a:pPr lvl="2">
              <a:spcAft>
                <a:spcPts val="400"/>
              </a:spcAft>
            </a:pPr>
            <a:r>
              <a:rPr lang="en-US" sz="2800" dirty="0"/>
              <a:t>Planning and assessments</a:t>
            </a:r>
          </a:p>
          <a:p>
            <a:pPr lvl="2">
              <a:spcAft>
                <a:spcPts val="400"/>
              </a:spcAft>
            </a:pPr>
            <a:r>
              <a:rPr lang="en-US" sz="2800" dirty="0"/>
              <a:t>Program implementation</a:t>
            </a:r>
          </a:p>
          <a:p>
            <a:pPr lvl="2">
              <a:spcAft>
                <a:spcPts val="400"/>
              </a:spcAft>
            </a:pPr>
            <a:r>
              <a:rPr lang="en-US" sz="2800" b="1" i="1" dirty="0"/>
              <a:t>Catalytic projects</a:t>
            </a:r>
          </a:p>
          <a:p>
            <a:pPr marL="457200" lvl="1" indent="0">
              <a:spcAft>
                <a:spcPts val="400"/>
              </a:spcAft>
              <a:buNone/>
            </a:pPr>
            <a:endParaRPr lang="en-US" sz="2800" dirty="0"/>
          </a:p>
          <a:p>
            <a:pPr lvl="2">
              <a:spcAft>
                <a:spcPts val="400"/>
              </a:spcAft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5286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xmlns="" id="{EB1FFC46-6912-5F48-99A6-EBAE48F12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Appoint a Resilience Director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7A4FA23-9E0E-A342-B91F-3323A045A463}"/>
              </a:ext>
            </a:extLst>
          </p:cNvPr>
          <p:cNvSpPr/>
          <p:nvPr/>
        </p:nvSpPr>
        <p:spPr>
          <a:xfrm>
            <a:off x="0" y="0"/>
            <a:ext cx="12192000" cy="301219"/>
          </a:xfrm>
          <a:prstGeom prst="rect">
            <a:avLst/>
          </a:prstGeom>
          <a:solidFill>
            <a:srgbClr val="CEE2A0"/>
          </a:solidFill>
          <a:ln>
            <a:solidFill>
              <a:srgbClr val="CEE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D0C1ED9-DD4D-A44F-8D9A-46B57AF81CAC}"/>
              </a:ext>
            </a:extLst>
          </p:cNvPr>
          <p:cNvSpPr/>
          <p:nvPr/>
        </p:nvSpPr>
        <p:spPr>
          <a:xfrm>
            <a:off x="0" y="6556781"/>
            <a:ext cx="12192000" cy="301219"/>
          </a:xfrm>
          <a:prstGeom prst="rect">
            <a:avLst/>
          </a:prstGeom>
          <a:solidFill>
            <a:srgbClr val="CEE2A0"/>
          </a:solidFill>
          <a:ln>
            <a:solidFill>
              <a:srgbClr val="CEE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E5ACF7B-FCEC-A04B-85BC-61828CD71950}"/>
              </a:ext>
            </a:extLst>
          </p:cNvPr>
          <p:cNvSpPr/>
          <p:nvPr/>
        </p:nvSpPr>
        <p:spPr>
          <a:xfrm>
            <a:off x="0" y="6482080"/>
            <a:ext cx="12192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B85A9A8-3E9B-EA40-9919-9C4C34A538CF}"/>
              </a:ext>
            </a:extLst>
          </p:cNvPr>
          <p:cNvSpPr/>
          <p:nvPr/>
        </p:nvSpPr>
        <p:spPr>
          <a:xfrm>
            <a:off x="0" y="334875"/>
            <a:ext cx="12192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A5FE5240-16D2-BC42-BB00-4416A4666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610"/>
            <a:ext cx="10515600" cy="4799288"/>
          </a:xfrm>
        </p:spPr>
        <p:txBody>
          <a:bodyPr>
            <a:normAutofit/>
          </a:bodyPr>
          <a:lstStyle/>
          <a:p>
            <a:pPr marL="690563" indent="-227013"/>
            <a:r>
              <a:rPr lang="en-US" sz="3200" dirty="0"/>
              <a:t>Lead the coordinated development of a Resilience Action Plan </a:t>
            </a:r>
          </a:p>
          <a:p>
            <a:pPr marL="690563" indent="-227013"/>
            <a:r>
              <a:rPr lang="en-US" sz="3200" dirty="0"/>
              <a:t>Stakeholder engagement</a:t>
            </a:r>
          </a:p>
          <a:p>
            <a:pPr marL="690563" indent="-227013"/>
            <a:r>
              <a:rPr lang="en-US" sz="3200" dirty="0"/>
              <a:t>Serve as inhouse consultant and intra-municipal coordinator</a:t>
            </a:r>
          </a:p>
          <a:p>
            <a:pPr marL="690563" indent="-227013"/>
            <a:r>
              <a:rPr lang="en-US" sz="3200" dirty="0"/>
              <a:t>Report directly to Town Administrator</a:t>
            </a:r>
          </a:p>
          <a:p>
            <a:pPr marL="457200" lvl="1" indent="0">
              <a:spcAft>
                <a:spcPts val="400"/>
              </a:spcAft>
              <a:buNone/>
            </a:pPr>
            <a:endParaRPr lang="en-US" sz="3200" dirty="0"/>
          </a:p>
          <a:p>
            <a:pPr lvl="2">
              <a:spcAft>
                <a:spcPts val="400"/>
              </a:spcAft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0687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xmlns="" id="{EB1FFC46-6912-5F48-99A6-EBAE48F12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Appoint a Resilience Director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7A4FA23-9E0E-A342-B91F-3323A045A463}"/>
              </a:ext>
            </a:extLst>
          </p:cNvPr>
          <p:cNvSpPr/>
          <p:nvPr/>
        </p:nvSpPr>
        <p:spPr>
          <a:xfrm>
            <a:off x="0" y="0"/>
            <a:ext cx="12192000" cy="301219"/>
          </a:xfrm>
          <a:prstGeom prst="rect">
            <a:avLst/>
          </a:prstGeom>
          <a:solidFill>
            <a:srgbClr val="CEE2A0"/>
          </a:solidFill>
          <a:ln>
            <a:solidFill>
              <a:srgbClr val="CEE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D0C1ED9-DD4D-A44F-8D9A-46B57AF81CAC}"/>
              </a:ext>
            </a:extLst>
          </p:cNvPr>
          <p:cNvSpPr/>
          <p:nvPr/>
        </p:nvSpPr>
        <p:spPr>
          <a:xfrm>
            <a:off x="0" y="6556781"/>
            <a:ext cx="12192000" cy="301219"/>
          </a:xfrm>
          <a:prstGeom prst="rect">
            <a:avLst/>
          </a:prstGeom>
          <a:solidFill>
            <a:srgbClr val="CEE2A0"/>
          </a:solidFill>
          <a:ln>
            <a:solidFill>
              <a:srgbClr val="CEE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E5ACF7B-FCEC-A04B-85BC-61828CD71950}"/>
              </a:ext>
            </a:extLst>
          </p:cNvPr>
          <p:cNvSpPr/>
          <p:nvPr/>
        </p:nvSpPr>
        <p:spPr>
          <a:xfrm>
            <a:off x="0" y="6482080"/>
            <a:ext cx="12192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B85A9A8-3E9B-EA40-9919-9C4C34A538CF}"/>
              </a:ext>
            </a:extLst>
          </p:cNvPr>
          <p:cNvSpPr/>
          <p:nvPr/>
        </p:nvSpPr>
        <p:spPr>
          <a:xfrm>
            <a:off x="0" y="334875"/>
            <a:ext cx="12192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A5FE5240-16D2-BC42-BB00-4416A4666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610"/>
            <a:ext cx="10515600" cy="4799288"/>
          </a:xfrm>
        </p:spPr>
        <p:txBody>
          <a:bodyPr>
            <a:normAutofit/>
          </a:bodyPr>
          <a:lstStyle/>
          <a:p>
            <a:pPr lvl="1">
              <a:spcAft>
                <a:spcPts val="400"/>
              </a:spcAft>
            </a:pPr>
            <a:r>
              <a:rPr lang="en-US" sz="3200" dirty="0"/>
              <a:t>Conduct detailed climate risk and vulnerability analysis</a:t>
            </a:r>
          </a:p>
          <a:p>
            <a:pPr lvl="2">
              <a:spcAft>
                <a:spcPts val="400"/>
              </a:spcAft>
            </a:pPr>
            <a:r>
              <a:rPr lang="en-US" sz="2800" dirty="0"/>
              <a:t>Identify what should be protected</a:t>
            </a:r>
          </a:p>
          <a:p>
            <a:pPr lvl="2">
              <a:spcAft>
                <a:spcPts val="400"/>
              </a:spcAft>
            </a:pPr>
            <a:r>
              <a:rPr lang="en-US" sz="2800" dirty="0"/>
              <a:t>Identify what you need to recover from (contingency funding)</a:t>
            </a:r>
          </a:p>
          <a:p>
            <a:pPr lvl="1">
              <a:spcAft>
                <a:spcPts val="400"/>
              </a:spcAft>
            </a:pPr>
            <a:r>
              <a:rPr lang="en-US" sz="3200" dirty="0"/>
              <a:t>Create a detailed project portfolio </a:t>
            </a:r>
          </a:p>
          <a:p>
            <a:pPr lvl="2">
              <a:spcAft>
                <a:spcPts val="400"/>
              </a:spcAft>
            </a:pPr>
            <a:r>
              <a:rPr lang="en-US" sz="2800" dirty="0"/>
              <a:t>Assess the scale of an action plan</a:t>
            </a:r>
          </a:p>
          <a:p>
            <a:pPr lvl="1">
              <a:spcAft>
                <a:spcPts val="400"/>
              </a:spcAft>
            </a:pPr>
            <a:r>
              <a:rPr lang="en-US" sz="3200" dirty="0"/>
              <a:t>Develop a comprehensive revenue plan</a:t>
            </a:r>
          </a:p>
          <a:p>
            <a:pPr lvl="2">
              <a:spcAft>
                <a:spcPts val="400"/>
              </a:spcAft>
            </a:pPr>
            <a:r>
              <a:rPr lang="en-US" sz="2800" dirty="0"/>
              <a:t>Water, stormwater, drainage fee feasibility study</a:t>
            </a:r>
          </a:p>
          <a:p>
            <a:pPr lvl="2">
              <a:spcAft>
                <a:spcPts val="400"/>
              </a:spcAft>
            </a:pPr>
            <a:r>
              <a:rPr lang="en-US" sz="2800" dirty="0"/>
              <a:t>Value added programs</a:t>
            </a:r>
          </a:p>
          <a:p>
            <a:pPr lvl="2">
              <a:spcAft>
                <a:spcPts val="400"/>
              </a:spcAft>
            </a:pPr>
            <a:r>
              <a:rPr lang="en-US" sz="2800" dirty="0"/>
              <a:t>Dedicated revenue streams</a:t>
            </a:r>
          </a:p>
          <a:p>
            <a:pPr lvl="2">
              <a:spcAft>
                <a:spcPts val="400"/>
              </a:spcAft>
            </a:pPr>
            <a:endParaRPr lang="en-US" sz="2800" dirty="0"/>
          </a:p>
          <a:p>
            <a:pPr lvl="2">
              <a:spcAft>
                <a:spcPts val="400"/>
              </a:spcAft>
            </a:pPr>
            <a:endParaRPr lang="en-US" sz="2800" dirty="0"/>
          </a:p>
          <a:p>
            <a:pPr marL="457200" lvl="1" indent="0">
              <a:spcAft>
                <a:spcPts val="400"/>
              </a:spcAft>
              <a:buNone/>
            </a:pPr>
            <a:endParaRPr lang="en-US" sz="3600" dirty="0"/>
          </a:p>
          <a:p>
            <a:pPr lvl="2">
              <a:spcAft>
                <a:spcPts val="400"/>
              </a:spcAft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2425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13790C-41D2-B044-95DE-ABF2A58899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4883" y="2080631"/>
            <a:ext cx="6799457" cy="3173647"/>
          </a:xfrm>
        </p:spPr>
        <p:txBody>
          <a:bodyPr>
            <a:noAutofit/>
          </a:bodyPr>
          <a:lstStyle/>
          <a:p>
            <a:pPr algn="l">
              <a:spcAft>
                <a:spcPts val="400"/>
              </a:spcAft>
            </a:pPr>
            <a:r>
              <a:rPr lang="en-US" sz="4800" b="1" dirty="0">
                <a:solidFill>
                  <a:srgbClr val="0A5295"/>
                </a:solidFill>
                <a:latin typeface="Cambria" panose="02040503050406030204" pitchFamily="18" charset="0"/>
              </a:rPr>
              <a:t>Conclusion</a:t>
            </a:r>
            <a:r>
              <a:rPr lang="en-US" sz="3600" b="1" dirty="0">
                <a:solidFill>
                  <a:srgbClr val="0A5295"/>
                </a:solidFill>
                <a:latin typeface="Cambria" panose="02040503050406030204" pitchFamily="18" charset="0"/>
              </a:rPr>
              <a:t/>
            </a:r>
            <a:br>
              <a:rPr lang="en-US" sz="3600" b="1" dirty="0">
                <a:solidFill>
                  <a:srgbClr val="0A5295"/>
                </a:solidFill>
                <a:latin typeface="Cambria" panose="02040503050406030204" pitchFamily="18" charset="0"/>
              </a:rPr>
            </a:br>
            <a:r>
              <a:rPr lang="en-US" sz="3600" b="1" dirty="0">
                <a:solidFill>
                  <a:srgbClr val="0A5295"/>
                </a:solidFill>
                <a:latin typeface="Cambria" panose="02040503050406030204" pitchFamily="18" charset="0"/>
              </a:rPr>
              <a:t/>
            </a:r>
            <a:br>
              <a:rPr lang="en-US" sz="3600" b="1" dirty="0">
                <a:solidFill>
                  <a:srgbClr val="0A5295"/>
                </a:solidFill>
                <a:latin typeface="Cambria" panose="02040503050406030204" pitchFamily="18" charset="0"/>
              </a:rPr>
            </a:br>
            <a:r>
              <a:rPr lang="en-US" sz="3600">
                <a:solidFill>
                  <a:srgbClr val="0A5295"/>
                </a:solidFill>
                <a:latin typeface="Cambria" panose="02040503050406030204" pitchFamily="18" charset="0"/>
              </a:rPr>
              <a:t/>
            </a:r>
            <a:br>
              <a:rPr lang="en-US" sz="3600">
                <a:solidFill>
                  <a:srgbClr val="0A5295"/>
                </a:solidFill>
                <a:latin typeface="Cambria" panose="02040503050406030204" pitchFamily="18" charset="0"/>
              </a:rPr>
            </a:br>
            <a:r>
              <a:rPr lang="en-US" sz="3600" i="1">
                <a:solidFill>
                  <a:srgbClr val="0A5295"/>
                </a:solidFill>
                <a:latin typeface="Cambria" panose="02040503050406030204" pitchFamily="18" charset="0"/>
              </a:rPr>
              <a:t>December </a:t>
            </a:r>
            <a:r>
              <a:rPr lang="en-US" sz="3600" i="1" dirty="0">
                <a:solidFill>
                  <a:srgbClr val="0A5295"/>
                </a:solidFill>
                <a:latin typeface="Cambria" panose="02040503050406030204" pitchFamily="18" charset="0"/>
              </a:rPr>
              <a:t>2021</a:t>
            </a:r>
            <a:endParaRPr lang="en-US" sz="3600" b="1" i="1" dirty="0">
              <a:solidFill>
                <a:srgbClr val="0A5295"/>
              </a:solidFill>
              <a:latin typeface="Cambria" panose="02040503050406030204" pitchFamily="18" charset="0"/>
            </a:endParaRPr>
          </a:p>
        </p:txBody>
      </p:sp>
      <p:pic>
        <p:nvPicPr>
          <p:cNvPr id="5" name="Picture 4" descr="Text, logo&#10;&#10;Description automatically generated with medium confidence">
            <a:extLst>
              <a:ext uri="{FF2B5EF4-FFF2-40B4-BE49-F238E27FC236}">
                <a16:creationId xmlns:a16="http://schemas.microsoft.com/office/drawing/2014/main" xmlns="" id="{D2DC2AA4-86AB-9F48-9D20-37979B876C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89" y="1608396"/>
            <a:ext cx="3167057" cy="225051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7A4FA23-9E0E-A342-B91F-3323A045A463}"/>
              </a:ext>
            </a:extLst>
          </p:cNvPr>
          <p:cNvSpPr/>
          <p:nvPr/>
        </p:nvSpPr>
        <p:spPr>
          <a:xfrm>
            <a:off x="0" y="0"/>
            <a:ext cx="12192000" cy="301219"/>
          </a:xfrm>
          <a:prstGeom prst="rect">
            <a:avLst/>
          </a:prstGeom>
          <a:solidFill>
            <a:srgbClr val="CEE2A0"/>
          </a:solidFill>
          <a:ln>
            <a:solidFill>
              <a:srgbClr val="CEE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D0C1ED9-DD4D-A44F-8D9A-46B57AF81CAC}"/>
              </a:ext>
            </a:extLst>
          </p:cNvPr>
          <p:cNvSpPr/>
          <p:nvPr/>
        </p:nvSpPr>
        <p:spPr>
          <a:xfrm>
            <a:off x="0" y="6556781"/>
            <a:ext cx="12192000" cy="301219"/>
          </a:xfrm>
          <a:prstGeom prst="rect">
            <a:avLst/>
          </a:prstGeom>
          <a:solidFill>
            <a:srgbClr val="CEE2A0"/>
          </a:solidFill>
          <a:ln>
            <a:solidFill>
              <a:srgbClr val="CEE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E5ACF7B-FCEC-A04B-85BC-61828CD71950}"/>
              </a:ext>
            </a:extLst>
          </p:cNvPr>
          <p:cNvSpPr/>
          <p:nvPr/>
        </p:nvSpPr>
        <p:spPr>
          <a:xfrm>
            <a:off x="0" y="6482080"/>
            <a:ext cx="12192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B85A9A8-3E9B-EA40-9919-9C4C34A538CF}"/>
              </a:ext>
            </a:extLst>
          </p:cNvPr>
          <p:cNvSpPr/>
          <p:nvPr/>
        </p:nvSpPr>
        <p:spPr>
          <a:xfrm>
            <a:off x="0" y="334875"/>
            <a:ext cx="12192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A1AB9A2-4391-7444-A619-1E09A4F24C96}"/>
              </a:ext>
            </a:extLst>
          </p:cNvPr>
          <p:cNvCxnSpPr/>
          <p:nvPr/>
        </p:nvCxnSpPr>
        <p:spPr>
          <a:xfrm>
            <a:off x="4902200" y="990600"/>
            <a:ext cx="0" cy="4851400"/>
          </a:xfrm>
          <a:prstGeom prst="line">
            <a:avLst/>
          </a:prstGeom>
          <a:ln w="57150">
            <a:solidFill>
              <a:srgbClr val="0A52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picture containing icon&#10;&#10;Description automatically generated">
            <a:extLst>
              <a:ext uri="{FF2B5EF4-FFF2-40B4-BE49-F238E27FC236}">
                <a16:creationId xmlns:a16="http://schemas.microsoft.com/office/drawing/2014/main" xmlns="" id="{4A22A60A-D748-F646-871B-57BCBFABE5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740" y="4282238"/>
            <a:ext cx="4326777" cy="117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146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6896</TotalTime>
  <Words>188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Courier New</vt:lpstr>
      <vt:lpstr>Office Theme</vt:lpstr>
      <vt:lpstr>Climate Resilience Financing Recommendations:  Town of Bourne, SNEP Network &amp; Throwe Environmental  December 2021</vt:lpstr>
      <vt:lpstr>Program Phases and Goal</vt:lpstr>
      <vt:lpstr>Establish Formal Resilience Program</vt:lpstr>
      <vt:lpstr>Establish Climate Resilience Fund</vt:lpstr>
      <vt:lpstr>Appoint a Resilience Director</vt:lpstr>
      <vt:lpstr>Appoint a Resilience Director</vt:lpstr>
      <vt:lpstr>Conclusion   December 2021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Bourne, MA Climate Resilience Financing Recommendations</dc:title>
  <dc:creator>Microsoft Office User</dc:creator>
  <cp:lastModifiedBy>Lydon, Timothy</cp:lastModifiedBy>
  <cp:revision>22</cp:revision>
  <cp:lastPrinted>2021-12-14T20:32:15Z</cp:lastPrinted>
  <dcterms:created xsi:type="dcterms:W3CDTF">2021-10-27T21:07:54Z</dcterms:created>
  <dcterms:modified xsi:type="dcterms:W3CDTF">2021-12-14T20:32:46Z</dcterms:modified>
</cp:coreProperties>
</file>