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8"/>
  </p:notesMasterIdLst>
  <p:handoutMasterIdLst>
    <p:handoutMasterId r:id="rId29"/>
  </p:handoutMasterIdLst>
  <p:sldIdLst>
    <p:sldId id="256" r:id="rId2"/>
    <p:sldId id="257" r:id="rId3"/>
    <p:sldId id="323" r:id="rId4"/>
    <p:sldId id="265" r:id="rId5"/>
    <p:sldId id="267" r:id="rId6"/>
    <p:sldId id="341" r:id="rId7"/>
    <p:sldId id="345" r:id="rId8"/>
    <p:sldId id="264" r:id="rId9"/>
    <p:sldId id="266" r:id="rId10"/>
    <p:sldId id="324" r:id="rId11"/>
    <p:sldId id="293" r:id="rId12"/>
    <p:sldId id="292" r:id="rId13"/>
    <p:sldId id="294" r:id="rId14"/>
    <p:sldId id="295" r:id="rId15"/>
    <p:sldId id="320" r:id="rId16"/>
    <p:sldId id="328" r:id="rId17"/>
    <p:sldId id="325" r:id="rId18"/>
    <p:sldId id="333" r:id="rId19"/>
    <p:sldId id="301" r:id="rId20"/>
    <p:sldId id="335" r:id="rId21"/>
    <p:sldId id="305" r:id="rId22"/>
    <p:sldId id="342" r:id="rId23"/>
    <p:sldId id="340" r:id="rId24"/>
    <p:sldId id="339" r:id="rId25"/>
    <p:sldId id="338" r:id="rId26"/>
    <p:sldId id="32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752"/>
    <a:srgbClr val="C77F9A"/>
    <a:srgbClr val="F48356"/>
    <a:srgbClr val="8E9EB0"/>
    <a:srgbClr val="66FF33"/>
    <a:srgbClr val="99FF33"/>
    <a:srgbClr val="66FF66"/>
    <a:srgbClr val="B28CA7"/>
    <a:srgbClr val="86C4BE"/>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9"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010" y="-102"/>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3389752267808617"/>
          <c:y val="1.3037880400085177E-2"/>
          <c:w val="0.70554473453976163"/>
          <c:h val="0.8659838972831132"/>
        </c:manualLayout>
      </c:layout>
      <c:barChart>
        <c:barDir val="col"/>
        <c:grouping val="clustered"/>
        <c:ser>
          <c:idx val="0"/>
          <c:order val="0"/>
          <c:tx>
            <c:strRef>
              <c:f>Sheet1!$B$1</c:f>
              <c:strCache>
                <c:ptCount val="1"/>
                <c:pt idx="0">
                  <c:v>Budget</c:v>
                </c:pt>
              </c:strCache>
            </c:strRef>
          </c:tx>
          <c:cat>
            <c:strRef>
              <c:f>Sheet1!$A$2:$A$12</c:f>
              <c:strCache>
                <c:ptCount val="11"/>
                <c:pt idx="0">
                  <c:v>Motor Vehicle Excise</c:v>
                </c:pt>
                <c:pt idx="1">
                  <c:v>Other Excise</c:v>
                </c:pt>
                <c:pt idx="2">
                  <c:v>Penalties &amp; Interest</c:v>
                </c:pt>
                <c:pt idx="3">
                  <c:v>Payment in Lieu </c:v>
                </c:pt>
                <c:pt idx="4">
                  <c:v>Marina </c:v>
                </c:pt>
                <c:pt idx="5">
                  <c:v>Other Dept Revenue</c:v>
                </c:pt>
                <c:pt idx="6">
                  <c:v>Licenses &amp; Permits</c:v>
                </c:pt>
                <c:pt idx="7">
                  <c:v>Fines &amp; Forfeits</c:v>
                </c:pt>
                <c:pt idx="8">
                  <c:v>Investment Income</c:v>
                </c:pt>
                <c:pt idx="9">
                  <c:v>OtherFederal Revenue</c:v>
                </c:pt>
                <c:pt idx="10">
                  <c:v>Other Misc. Revenue</c:v>
                </c:pt>
              </c:strCache>
            </c:strRef>
          </c:cat>
          <c:val>
            <c:numRef>
              <c:f>Sheet1!$B$2:$B$12</c:f>
              <c:numCache>
                <c:formatCode>#,##0</c:formatCode>
                <c:ptCount val="11"/>
                <c:pt idx="0">
                  <c:v>2156274</c:v>
                </c:pt>
                <c:pt idx="1">
                  <c:v>130000</c:v>
                </c:pt>
                <c:pt idx="2">
                  <c:v>300000</c:v>
                </c:pt>
                <c:pt idx="3">
                  <c:v>25000</c:v>
                </c:pt>
                <c:pt idx="4">
                  <c:v>1100000</c:v>
                </c:pt>
                <c:pt idx="5">
                  <c:v>265000</c:v>
                </c:pt>
                <c:pt idx="6">
                  <c:v>565000</c:v>
                </c:pt>
                <c:pt idx="7">
                  <c:v>130000</c:v>
                </c:pt>
                <c:pt idx="8">
                  <c:v>45000</c:v>
                </c:pt>
                <c:pt idx="9">
                  <c:v>60000</c:v>
                </c:pt>
                <c:pt idx="10">
                  <c:v>45896</c:v>
                </c:pt>
              </c:numCache>
            </c:numRef>
          </c:val>
        </c:ser>
        <c:ser>
          <c:idx val="1"/>
          <c:order val="1"/>
          <c:tx>
            <c:strRef>
              <c:f>Sheet1!$C$1</c:f>
              <c:strCache>
                <c:ptCount val="1"/>
                <c:pt idx="0">
                  <c:v>Actual </c:v>
                </c:pt>
              </c:strCache>
            </c:strRef>
          </c:tx>
          <c:cat>
            <c:strRef>
              <c:f>Sheet1!$A$2:$A$12</c:f>
              <c:strCache>
                <c:ptCount val="11"/>
                <c:pt idx="0">
                  <c:v>Motor Vehicle Excise</c:v>
                </c:pt>
                <c:pt idx="1">
                  <c:v>Other Excise</c:v>
                </c:pt>
                <c:pt idx="2">
                  <c:v>Penalties &amp; Interest</c:v>
                </c:pt>
                <c:pt idx="3">
                  <c:v>Payment in Lieu </c:v>
                </c:pt>
                <c:pt idx="4">
                  <c:v>Marina </c:v>
                </c:pt>
                <c:pt idx="5">
                  <c:v>Other Dept Revenue</c:v>
                </c:pt>
                <c:pt idx="6">
                  <c:v>Licenses &amp; Permits</c:v>
                </c:pt>
                <c:pt idx="7">
                  <c:v>Fines &amp; Forfeits</c:v>
                </c:pt>
                <c:pt idx="8">
                  <c:v>Investment Income</c:v>
                </c:pt>
                <c:pt idx="9">
                  <c:v>OtherFederal Revenue</c:v>
                </c:pt>
                <c:pt idx="10">
                  <c:v>Other Misc. Revenue</c:v>
                </c:pt>
              </c:strCache>
            </c:strRef>
          </c:cat>
          <c:val>
            <c:numRef>
              <c:f>Sheet1!$C$2:$C$12</c:f>
              <c:numCache>
                <c:formatCode>#,##0</c:formatCode>
                <c:ptCount val="11"/>
                <c:pt idx="0">
                  <c:v>2475979</c:v>
                </c:pt>
                <c:pt idx="1">
                  <c:v>142950</c:v>
                </c:pt>
                <c:pt idx="2">
                  <c:v>282176</c:v>
                </c:pt>
                <c:pt idx="3">
                  <c:v>23382</c:v>
                </c:pt>
                <c:pt idx="4">
                  <c:v>1186280</c:v>
                </c:pt>
                <c:pt idx="5">
                  <c:v>342439</c:v>
                </c:pt>
                <c:pt idx="6">
                  <c:v>665562</c:v>
                </c:pt>
                <c:pt idx="7">
                  <c:v>158614</c:v>
                </c:pt>
                <c:pt idx="8">
                  <c:v>31449</c:v>
                </c:pt>
                <c:pt idx="9">
                  <c:v>16487</c:v>
                </c:pt>
                <c:pt idx="10">
                  <c:v>573937</c:v>
                </c:pt>
              </c:numCache>
            </c:numRef>
          </c:val>
        </c:ser>
        <c:ser>
          <c:idx val="2"/>
          <c:order val="2"/>
          <c:tx>
            <c:strRef>
              <c:f>Sheet1!$D$1</c:f>
              <c:strCache>
                <c:ptCount val="1"/>
                <c:pt idx="0">
                  <c:v>Series 3</c:v>
                </c:pt>
              </c:strCache>
            </c:strRef>
          </c:tx>
          <c:cat>
            <c:strRef>
              <c:f>Sheet1!$A$2:$A$12</c:f>
              <c:strCache>
                <c:ptCount val="11"/>
                <c:pt idx="0">
                  <c:v>Motor Vehicle Excise</c:v>
                </c:pt>
                <c:pt idx="1">
                  <c:v>Other Excise</c:v>
                </c:pt>
                <c:pt idx="2">
                  <c:v>Penalties &amp; Interest</c:v>
                </c:pt>
                <c:pt idx="3">
                  <c:v>Payment in Lieu </c:v>
                </c:pt>
                <c:pt idx="4">
                  <c:v>Marina </c:v>
                </c:pt>
                <c:pt idx="5">
                  <c:v>Other Dept Revenue</c:v>
                </c:pt>
                <c:pt idx="6">
                  <c:v>Licenses &amp; Permits</c:v>
                </c:pt>
                <c:pt idx="7">
                  <c:v>Fines &amp; Forfeits</c:v>
                </c:pt>
                <c:pt idx="8">
                  <c:v>Investment Income</c:v>
                </c:pt>
                <c:pt idx="9">
                  <c:v>OtherFederal Revenue</c:v>
                </c:pt>
                <c:pt idx="10">
                  <c:v>Other Misc. Revenue</c:v>
                </c:pt>
              </c:strCache>
            </c:strRef>
          </c:cat>
          <c:val>
            <c:numRef>
              <c:f>Sheet1!$D$2:$D$12</c:f>
              <c:numCache>
                <c:formatCode>General</c:formatCode>
                <c:ptCount val="11"/>
                <c:pt idx="0">
                  <c:v>2</c:v>
                </c:pt>
                <c:pt idx="1">
                  <c:v>2</c:v>
                </c:pt>
                <c:pt idx="2">
                  <c:v>3</c:v>
                </c:pt>
                <c:pt idx="3">
                  <c:v>5</c:v>
                </c:pt>
              </c:numCache>
            </c:numRef>
          </c:val>
        </c:ser>
        <c:axId val="117618560"/>
        <c:axId val="115954432"/>
      </c:barChart>
      <c:catAx>
        <c:axId val="117618560"/>
        <c:scaling>
          <c:orientation val="minMax"/>
        </c:scaling>
        <c:axPos val="b"/>
        <c:numFmt formatCode="_(&quot;$&quot;* #,##0.00_);_(&quot;$&quot;* \(#,##0.00\);_(&quot;$&quot;* &quot;-&quot;??_);_(@_)" sourceLinked="1"/>
        <c:tickLblPos val="nextTo"/>
        <c:txPr>
          <a:bodyPr/>
          <a:lstStyle/>
          <a:p>
            <a:pPr>
              <a:defRPr sz="1400"/>
            </a:pPr>
            <a:endParaRPr lang="en-US"/>
          </a:p>
        </c:txPr>
        <c:crossAx val="115954432"/>
        <c:crosses val="autoZero"/>
        <c:auto val="1"/>
        <c:lblAlgn val="ctr"/>
        <c:lblOffset val="100"/>
      </c:catAx>
      <c:valAx>
        <c:axId val="115954432"/>
        <c:scaling>
          <c:orientation val="minMax"/>
        </c:scaling>
        <c:axPos val="l"/>
        <c:majorGridlines/>
        <c:numFmt formatCode="#,##0" sourceLinked="0"/>
        <c:tickLblPos val="nextTo"/>
        <c:crossAx val="117618560"/>
        <c:crosses val="autoZero"/>
        <c:crossBetween val="between"/>
      </c:valAx>
    </c:plotArea>
    <c:legend>
      <c:legendPos val="r"/>
      <c:legendEntry>
        <c:idx val="2"/>
        <c:delete val="1"/>
      </c:legendEntry>
      <c:layout>
        <c:manualLayout>
          <c:xMode val="edge"/>
          <c:yMode val="edge"/>
          <c:x val="0.79657296127457755"/>
          <c:y val="0.20290788820316391"/>
          <c:w val="0.19465510890086118"/>
          <c:h val="0.17526530467475349"/>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view3D>
      <c:rotX val="75"/>
      <c:perspective val="30"/>
    </c:view3D>
    <c:plotArea>
      <c:layout/>
      <c:pie3DChart>
        <c:varyColors val="1"/>
        <c:ser>
          <c:idx val="0"/>
          <c:order val="0"/>
          <c:tx>
            <c:strRef>
              <c:f>Sheet1!$B$1</c:f>
              <c:strCache>
                <c:ptCount val="1"/>
                <c:pt idx="0">
                  <c:v>FY2014 Expenditures by Department</c:v>
                </c:pt>
              </c:strCache>
            </c:strRef>
          </c:tx>
          <c:explosion val="25"/>
          <c:dLbls>
            <c:dLbl>
              <c:idx val="0"/>
              <c:layout/>
              <c:tx>
                <c:rich>
                  <a:bodyPr/>
                  <a:lstStyle/>
                  <a:p>
                    <a:r>
                      <a:rPr lang="en-US" dirty="0" smtClean="0"/>
                      <a:t>5.21% GG</a:t>
                    </a:r>
                    <a:endParaRPr lang="en-US" dirty="0"/>
                  </a:p>
                </c:rich>
              </c:tx>
              <c:showVal val="1"/>
            </c:dLbl>
            <c:dLbl>
              <c:idx val="1"/>
              <c:layout/>
              <c:tx>
                <c:rich>
                  <a:bodyPr/>
                  <a:lstStyle/>
                  <a:p>
                    <a:r>
                      <a:rPr lang="en-US" dirty="0" smtClean="0"/>
                      <a:t>15.84% PS</a:t>
                    </a:r>
                    <a:endParaRPr lang="en-US" dirty="0"/>
                  </a:p>
                </c:rich>
              </c:tx>
              <c:showVal val="1"/>
            </c:dLbl>
            <c:dLbl>
              <c:idx val="2"/>
              <c:layout/>
              <c:tx>
                <c:rich>
                  <a:bodyPr/>
                  <a:lstStyle/>
                  <a:p>
                    <a:r>
                      <a:rPr lang="en-US" dirty="0" smtClean="0"/>
                      <a:t>42.73% ED</a:t>
                    </a:r>
                    <a:endParaRPr lang="en-US" dirty="0"/>
                  </a:p>
                </c:rich>
              </c:tx>
              <c:showVal val="1"/>
            </c:dLbl>
            <c:dLbl>
              <c:idx val="3"/>
              <c:layout/>
              <c:tx>
                <c:rich>
                  <a:bodyPr/>
                  <a:lstStyle/>
                  <a:p>
                    <a:r>
                      <a:rPr lang="en-US" dirty="0" smtClean="0"/>
                      <a:t>4.64% PW</a:t>
                    </a:r>
                    <a:endParaRPr lang="en-US" dirty="0"/>
                  </a:p>
                </c:rich>
              </c:tx>
              <c:showVal val="1"/>
            </c:dLbl>
            <c:dLbl>
              <c:idx val="4"/>
              <c:layout/>
              <c:tx>
                <c:rich>
                  <a:bodyPr/>
                  <a:lstStyle/>
                  <a:p>
                    <a:r>
                      <a:rPr lang="en-US" dirty="0" smtClean="0"/>
                      <a:t>2.02% HS</a:t>
                    </a:r>
                    <a:endParaRPr lang="en-US" dirty="0"/>
                  </a:p>
                </c:rich>
              </c:tx>
              <c:showVal val="1"/>
            </c:dLbl>
            <c:dLbl>
              <c:idx val="5"/>
              <c:layout/>
              <c:tx>
                <c:rich>
                  <a:bodyPr/>
                  <a:lstStyle/>
                  <a:p>
                    <a:r>
                      <a:rPr lang="en-US" dirty="0" smtClean="0"/>
                      <a:t>1.49% C&amp;R</a:t>
                    </a:r>
                    <a:endParaRPr lang="en-US" dirty="0"/>
                  </a:p>
                </c:rich>
              </c:tx>
              <c:showVal val="1"/>
            </c:dLbl>
            <c:dLbl>
              <c:idx val="6"/>
              <c:layout/>
              <c:tx>
                <c:rich>
                  <a:bodyPr/>
                  <a:lstStyle/>
                  <a:p>
                    <a:r>
                      <a:rPr lang="en-US" dirty="0" smtClean="0"/>
                      <a:t>6.72% Debt</a:t>
                    </a:r>
                    <a:endParaRPr lang="en-US" dirty="0"/>
                  </a:p>
                </c:rich>
              </c:tx>
              <c:showVal val="1"/>
            </c:dLbl>
            <c:dLbl>
              <c:idx val="7"/>
              <c:layout/>
              <c:tx>
                <c:rich>
                  <a:bodyPr/>
                  <a:lstStyle/>
                  <a:p>
                    <a:r>
                      <a:rPr lang="en-US" dirty="0" smtClean="0"/>
                      <a:t>21.35% SC</a:t>
                    </a:r>
                    <a:endParaRPr lang="en-US" dirty="0"/>
                  </a:p>
                </c:rich>
              </c:tx>
              <c:showVal val="1"/>
            </c:dLbl>
            <c:showVal val="1"/>
            <c:showLeaderLines val="1"/>
          </c:dLbls>
          <c:cat>
            <c:strRef>
              <c:f>Sheet1!$A$2:$A$10</c:f>
              <c:strCache>
                <c:ptCount val="8"/>
                <c:pt idx="0">
                  <c:v>General Govt</c:v>
                </c:pt>
                <c:pt idx="1">
                  <c:v>Public Saftety</c:v>
                </c:pt>
                <c:pt idx="2">
                  <c:v>Education</c:v>
                </c:pt>
                <c:pt idx="3">
                  <c:v>Public Works</c:v>
                </c:pt>
                <c:pt idx="4">
                  <c:v>Human Services</c:v>
                </c:pt>
                <c:pt idx="5">
                  <c:v>Culture &amp; Rec</c:v>
                </c:pt>
                <c:pt idx="6">
                  <c:v>Debt Services</c:v>
                </c:pt>
                <c:pt idx="7">
                  <c:v>Shared Costs</c:v>
                </c:pt>
              </c:strCache>
            </c:strRef>
          </c:cat>
          <c:val>
            <c:numRef>
              <c:f>Sheet1!$B$2:$B$10</c:f>
              <c:numCache>
                <c:formatCode>General</c:formatCode>
                <c:ptCount val="9"/>
                <c:pt idx="0">
                  <c:v>5.21</c:v>
                </c:pt>
                <c:pt idx="1">
                  <c:v>15.84</c:v>
                </c:pt>
                <c:pt idx="2">
                  <c:v>42.730000000000004</c:v>
                </c:pt>
                <c:pt idx="3">
                  <c:v>4.6399999999999997</c:v>
                </c:pt>
                <c:pt idx="4">
                  <c:v>2.02</c:v>
                </c:pt>
                <c:pt idx="5">
                  <c:v>1.49</c:v>
                </c:pt>
                <c:pt idx="6">
                  <c:v>6.72</c:v>
                </c:pt>
                <c:pt idx="7">
                  <c:v>21.35</c:v>
                </c:pt>
              </c:numCache>
            </c:numRef>
          </c:val>
        </c:ser>
        <c:ser>
          <c:idx val="1"/>
          <c:order val="1"/>
          <c:tx>
            <c:strRef>
              <c:f>Sheet1!$C$1</c:f>
              <c:strCache>
                <c:ptCount val="1"/>
                <c:pt idx="0">
                  <c:v>Column1</c:v>
                </c:pt>
              </c:strCache>
            </c:strRef>
          </c:tx>
          <c:explosion val="25"/>
          <c:cat>
            <c:strRef>
              <c:f>Sheet1!$A$2:$A$10</c:f>
              <c:strCache>
                <c:ptCount val="8"/>
                <c:pt idx="0">
                  <c:v>General Govt</c:v>
                </c:pt>
                <c:pt idx="1">
                  <c:v>Public Saftety</c:v>
                </c:pt>
                <c:pt idx="2">
                  <c:v>Education</c:v>
                </c:pt>
                <c:pt idx="3">
                  <c:v>Public Works</c:v>
                </c:pt>
                <c:pt idx="4">
                  <c:v>Human Services</c:v>
                </c:pt>
                <c:pt idx="5">
                  <c:v>Culture &amp; Rec</c:v>
                </c:pt>
                <c:pt idx="6">
                  <c:v>Debt Services</c:v>
                </c:pt>
                <c:pt idx="7">
                  <c:v>Shared Costs</c:v>
                </c:pt>
              </c:strCache>
            </c:strRef>
          </c:cat>
          <c:val>
            <c:numRef>
              <c:f>Sheet1!$C$2:$C$10</c:f>
              <c:numCache>
                <c:formatCode>General</c:formatCode>
                <c:ptCount val="9"/>
                <c:pt idx="0">
                  <c:v>5.21</c:v>
                </c:pt>
                <c:pt idx="1">
                  <c:v>15.84</c:v>
                </c:pt>
                <c:pt idx="2">
                  <c:v>42.730000000000004</c:v>
                </c:pt>
                <c:pt idx="3">
                  <c:v>4.6399999999999997</c:v>
                </c:pt>
                <c:pt idx="4">
                  <c:v>2.02</c:v>
                </c:pt>
                <c:pt idx="5">
                  <c:v>1.49</c:v>
                </c:pt>
                <c:pt idx="6">
                  <c:v>6.72</c:v>
                </c:pt>
                <c:pt idx="7">
                  <c:v>21.35</c:v>
                </c:pt>
              </c:numCache>
            </c:numRef>
          </c:val>
        </c:ser>
      </c:pie3DChart>
    </c:plotArea>
    <c:legend>
      <c:legendPos val="r"/>
      <c:legendEntry>
        <c:idx val="8"/>
        <c:delete val="1"/>
      </c:legendEntry>
      <c:layout>
        <c:manualLayout>
          <c:xMode val="edge"/>
          <c:yMode val="edge"/>
          <c:x val="0.75382531970737732"/>
          <c:y val="0.10446057115994828"/>
          <c:w val="0.24550958252859909"/>
          <c:h val="0.47979440069991258"/>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6403173466952992"/>
          <c:y val="5.2092749769915132E-2"/>
          <c:w val="0.83596826533047053"/>
          <c:h val="0.68691123836793133"/>
        </c:manualLayout>
      </c:layout>
      <c:lineChart>
        <c:grouping val="stacked"/>
        <c:ser>
          <c:idx val="0"/>
          <c:order val="0"/>
          <c:tx>
            <c:strRef>
              <c:f>Sheet1!$B$1</c:f>
              <c:strCache>
                <c:ptCount val="1"/>
                <c:pt idx="0">
                  <c:v>Series 1</c:v>
                </c:pt>
              </c:strCache>
            </c:strRef>
          </c:tx>
          <c:dLbls>
            <c:dLbl>
              <c:idx val="0"/>
              <c:layout>
                <c:manualLayout>
                  <c:x val="-4.6780362681937485E-2"/>
                  <c:y val="-5.5100214745884037E-2"/>
                </c:manualLayout>
              </c:layout>
              <c:showVal val="1"/>
            </c:dLbl>
            <c:dLbl>
              <c:idx val="1"/>
              <c:layout>
                <c:manualLayout>
                  <c:x val="-0.10854975159355079"/>
                  <c:y val="3.4178082191780798E-2"/>
                </c:manualLayout>
              </c:layout>
              <c:showVal val="1"/>
            </c:dLbl>
            <c:dLbl>
              <c:idx val="2"/>
              <c:layout>
                <c:manualLayout>
                  <c:x val="-7.481064866891643E-2"/>
                  <c:y val="-4.8034192643727762E-2"/>
                </c:manualLayout>
              </c:layout>
              <c:showVal val="1"/>
            </c:dLbl>
            <c:dLbl>
              <c:idx val="3"/>
              <c:layout>
                <c:manualLayout>
                  <c:x val="-7.706435133108365E-2"/>
                  <c:y val="5.0050336173731676E-2"/>
                </c:manualLayout>
              </c:layout>
              <c:showVal val="1"/>
            </c:dLbl>
            <c:dLbl>
              <c:idx val="4"/>
              <c:layout>
                <c:manualLayout>
                  <c:x val="-0.13227819178852643"/>
                  <c:y val="1.1726350986948549E-2"/>
                </c:manualLayout>
              </c:layout>
              <c:showVal val="1"/>
            </c:dLbl>
            <c:dLbl>
              <c:idx val="5"/>
              <c:layout>
                <c:manualLayout>
                  <c:x val="-0.12529761904761905"/>
                  <c:y val="-3.4972674648545643E-2"/>
                </c:manualLayout>
              </c:layout>
              <c:showVal val="1"/>
            </c:dLbl>
            <c:dLbl>
              <c:idx val="6"/>
              <c:layout>
                <c:manualLayout>
                  <c:x val="-0.13544373359580064"/>
                  <c:y val="-2.097831949088555E-2"/>
                </c:manualLayout>
              </c:layout>
              <c:showVal val="1"/>
            </c:dLbl>
            <c:dLbl>
              <c:idx val="7"/>
              <c:layout>
                <c:manualLayout>
                  <c:x val="-3.1628819835020631E-2"/>
                  <c:y val="-4.3257829072735766E-2"/>
                </c:manualLayout>
              </c:layout>
              <c:showVal val="1"/>
            </c:dLbl>
            <c:dLbl>
              <c:idx val="8"/>
              <c:layout>
                <c:manualLayout>
                  <c:x val="-7.8192608736407973E-2"/>
                  <c:y val="5.6099126307841689E-2"/>
                </c:manualLayout>
              </c:layout>
              <c:showVal val="1"/>
            </c:dLbl>
            <c:dLbl>
              <c:idx val="9"/>
              <c:layout>
                <c:manualLayout>
                  <c:x val="-5.6344078785022615E-3"/>
                  <c:y val="6.582533347715097E-3"/>
                </c:manualLayout>
              </c:layout>
              <c:showVal val="1"/>
            </c:dLbl>
            <c:dLbl>
              <c:idx val="10"/>
              <c:layout>
                <c:manualLayout>
                  <c:x val="-0.11607142857142846"/>
                  <c:y val="-2.2564268507532449E-2"/>
                </c:manualLayout>
              </c:layout>
              <c:showVal val="1"/>
            </c:dLbl>
            <c:dLbl>
              <c:idx val="11"/>
              <c:layout>
                <c:manualLayout>
                  <c:x val="-1.0912572349731456E-16"/>
                  <c:y val="-2.9680365296803662E-2"/>
                </c:manualLayout>
              </c:layout>
              <c:showVal val="1"/>
            </c:dLbl>
            <c:dLbl>
              <c:idx val="12"/>
              <c:layout>
                <c:manualLayout>
                  <c:x val="-1.0446223104016429E-16"/>
                  <c:y val="3.8812785388127852E-2"/>
                </c:manualLayout>
              </c:layout>
              <c:showVal val="1"/>
            </c:dLbl>
            <c:delete val="1"/>
            <c:txPr>
              <a:bodyPr/>
              <a:lstStyle/>
              <a:p>
                <a:pPr>
                  <a:defRPr sz="1600"/>
                </a:pPr>
                <a:endParaRPr lang="en-US"/>
              </a:p>
            </c:txPr>
          </c:dLbls>
          <c:cat>
            <c:strRef>
              <c:f>Sheet1!$A$2:$A$14</c:f>
              <c:strCache>
                <c:ptCount val="13"/>
                <c:pt idx="0">
                  <c:v>7/1/2002</c:v>
                </c:pt>
                <c:pt idx="1">
                  <c:v>7/1/2003</c:v>
                </c:pt>
                <c:pt idx="2">
                  <c:v>7/1/2004</c:v>
                </c:pt>
                <c:pt idx="3">
                  <c:v>7/1/2005</c:v>
                </c:pt>
                <c:pt idx="4">
                  <c:v>7/1/2006</c:v>
                </c:pt>
                <c:pt idx="5">
                  <c:v>7/1/2007</c:v>
                </c:pt>
                <c:pt idx="6">
                  <c:v>7/1/2008</c:v>
                </c:pt>
                <c:pt idx="7">
                  <c:v>7/1/2009</c:v>
                </c:pt>
                <c:pt idx="8">
                  <c:v>7/1/2010</c:v>
                </c:pt>
                <c:pt idx="9">
                  <c:v>7/1/2011</c:v>
                </c:pt>
                <c:pt idx="10">
                  <c:v>7/1/2012</c:v>
                </c:pt>
                <c:pt idx="11">
                  <c:v>7/1/2013</c:v>
                </c:pt>
                <c:pt idx="12">
                  <c:v>7/1/2014</c:v>
                </c:pt>
              </c:strCache>
            </c:strRef>
          </c:cat>
          <c:val>
            <c:numRef>
              <c:f>Sheet1!$B$2:$B$14</c:f>
              <c:numCache>
                <c:formatCode>#,##0</c:formatCode>
                <c:ptCount val="13"/>
                <c:pt idx="0">
                  <c:v>2580217</c:v>
                </c:pt>
                <c:pt idx="1">
                  <c:v>1613903</c:v>
                </c:pt>
                <c:pt idx="2">
                  <c:v>1890990</c:v>
                </c:pt>
                <c:pt idx="3">
                  <c:v>1107031</c:v>
                </c:pt>
                <c:pt idx="4">
                  <c:v>3911948</c:v>
                </c:pt>
                <c:pt idx="5">
                  <c:v>4262471</c:v>
                </c:pt>
                <c:pt idx="6">
                  <c:v>5252603</c:v>
                </c:pt>
                <c:pt idx="7">
                  <c:v>4897336</c:v>
                </c:pt>
                <c:pt idx="8">
                  <c:v>4347334</c:v>
                </c:pt>
                <c:pt idx="9">
                  <c:v>5099679</c:v>
                </c:pt>
                <c:pt idx="10">
                  <c:v>6510383</c:v>
                </c:pt>
                <c:pt idx="11">
                  <c:v>5700480</c:v>
                </c:pt>
                <c:pt idx="12">
                  <c:v>4897346</c:v>
                </c:pt>
              </c:numCache>
            </c:numRef>
          </c:val>
        </c:ser>
        <c:marker val="1"/>
        <c:axId val="141030912"/>
        <c:axId val="141032448"/>
      </c:lineChart>
      <c:catAx>
        <c:axId val="141030912"/>
        <c:scaling>
          <c:orientation val="minMax"/>
        </c:scaling>
        <c:axPos val="b"/>
        <c:numFmt formatCode="m/d/yyyy" sourceLinked="1"/>
        <c:tickLblPos val="nextTo"/>
        <c:crossAx val="141032448"/>
        <c:crosses val="autoZero"/>
        <c:auto val="1"/>
        <c:lblAlgn val="ctr"/>
        <c:lblOffset val="100"/>
      </c:catAx>
      <c:valAx>
        <c:axId val="141032448"/>
        <c:scaling>
          <c:orientation val="minMax"/>
        </c:scaling>
        <c:axPos val="l"/>
        <c:majorGridlines/>
        <c:numFmt formatCode="#,##0" sourceLinked="1"/>
        <c:tickLblPos val="nextTo"/>
        <c:txPr>
          <a:bodyPr/>
          <a:lstStyle/>
          <a:p>
            <a:pPr>
              <a:defRPr sz="1400"/>
            </a:pPr>
            <a:endParaRPr lang="en-US"/>
          </a:p>
        </c:txPr>
        <c:crossAx val="141030912"/>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252238001499822"/>
          <c:y val="4.1823053368328957E-2"/>
          <c:w val="0.86534308211473565"/>
          <c:h val="0.77795494313211089"/>
        </c:manualLayout>
      </c:layout>
      <c:lineChart>
        <c:grouping val="stacked"/>
        <c:ser>
          <c:idx val="0"/>
          <c:order val="0"/>
          <c:tx>
            <c:strRef>
              <c:f>Sheet1!$B$1</c:f>
              <c:strCache>
                <c:ptCount val="1"/>
                <c:pt idx="0">
                  <c:v>Series 1</c:v>
                </c:pt>
              </c:strCache>
            </c:strRef>
          </c:tx>
          <c:dLbls>
            <c:dLbl>
              <c:idx val="0"/>
              <c:delete val="1"/>
            </c:dLbl>
            <c:dLbl>
              <c:idx val="1"/>
              <c:layout>
                <c:manualLayout>
                  <c:x val="-9.9702380952381028E-2"/>
                  <c:y val="-0.1388888888888889"/>
                </c:manualLayout>
              </c:layout>
              <c:tx>
                <c:rich>
                  <a:bodyPr/>
                  <a:lstStyle/>
                  <a:p>
                    <a:r>
                      <a:rPr lang="en-US" sz="1200" dirty="0" smtClean="0"/>
                      <a:t>2</a:t>
                    </a:r>
                    <a:r>
                      <a:rPr lang="en-US" dirty="0" smtClean="0"/>
                      <a:t>,413,671</a:t>
                    </a:r>
                    <a:endParaRPr lang="en-US" dirty="0"/>
                  </a:p>
                </c:rich>
              </c:tx>
              <c:showVal val="1"/>
            </c:dLbl>
            <c:dLbl>
              <c:idx val="2"/>
              <c:layout>
                <c:manualLayout>
                  <c:x val="-7.7380952380952384E-2"/>
                  <c:y val="-7.6388888888888895E-2"/>
                </c:manualLayout>
              </c:layout>
              <c:tx>
                <c:rich>
                  <a:bodyPr/>
                  <a:lstStyle/>
                  <a:p>
                    <a:r>
                      <a:rPr lang="en-US" sz="1200" dirty="0" smtClean="0"/>
                      <a:t>1</a:t>
                    </a:r>
                    <a:r>
                      <a:rPr lang="en-US" dirty="0" smtClean="0"/>
                      <a:t>,906,905</a:t>
                    </a:r>
                    <a:endParaRPr lang="en-US" dirty="0"/>
                  </a:p>
                </c:rich>
              </c:tx>
              <c:showVal val="1"/>
            </c:dLbl>
            <c:dLbl>
              <c:idx val="3"/>
              <c:layout>
                <c:manualLayout>
                  <c:x val="-0.16187171916010487"/>
                  <c:y val="2.5462962962962975E-2"/>
                </c:manualLayout>
              </c:layout>
              <c:tx>
                <c:rich>
                  <a:bodyPr/>
                  <a:lstStyle/>
                  <a:p>
                    <a:r>
                      <a:rPr lang="en-US" sz="1200" dirty="0" smtClean="0"/>
                      <a:t>1</a:t>
                    </a:r>
                    <a:r>
                      <a:rPr lang="en-US" dirty="0" smtClean="0"/>
                      <a:t>,583,200</a:t>
                    </a:r>
                    <a:endParaRPr lang="en-US" dirty="0"/>
                  </a:p>
                </c:rich>
              </c:tx>
              <c:showVal val="1"/>
            </c:dLbl>
            <c:dLbl>
              <c:idx val="4"/>
              <c:layout>
                <c:manualLayout>
                  <c:x val="-9.3915330896138002E-2"/>
                  <c:y val="5.3240740740740741E-2"/>
                </c:manualLayout>
              </c:layout>
              <c:tx>
                <c:rich>
                  <a:bodyPr/>
                  <a:lstStyle/>
                  <a:p>
                    <a:r>
                      <a:rPr lang="en-US" sz="1200" dirty="0" smtClean="0"/>
                      <a:t>1</a:t>
                    </a:r>
                    <a:r>
                      <a:rPr lang="en-US" dirty="0" smtClean="0"/>
                      <a:t>,602,827</a:t>
                    </a:r>
                    <a:endParaRPr lang="en-US" dirty="0"/>
                  </a:p>
                </c:rich>
              </c:tx>
              <c:showVal val="1"/>
            </c:dLbl>
            <c:dLbl>
              <c:idx val="5"/>
              <c:layout>
                <c:manualLayout>
                  <c:x val="-9.8600253093363469E-2"/>
                  <c:y val="-0.11342592592592597"/>
                </c:manualLayout>
              </c:layout>
              <c:tx>
                <c:rich>
                  <a:bodyPr/>
                  <a:lstStyle/>
                  <a:p>
                    <a:r>
                      <a:rPr lang="en-US" sz="1200" dirty="0" smtClean="0"/>
                      <a:t>1</a:t>
                    </a:r>
                    <a:r>
                      <a:rPr lang="en-US" dirty="0" smtClean="0"/>
                      <a:t>,665,563</a:t>
                    </a:r>
                    <a:endParaRPr lang="en-US" dirty="0"/>
                  </a:p>
                </c:rich>
              </c:tx>
              <c:showVal val="1"/>
            </c:dLbl>
            <c:dLbl>
              <c:idx val="6"/>
              <c:layout>
                <c:manualLayout>
                  <c:x val="-0.10449732845894259"/>
                  <c:y val="0.31018518518518551"/>
                </c:manualLayout>
              </c:layout>
              <c:tx>
                <c:rich>
                  <a:bodyPr/>
                  <a:lstStyle/>
                  <a:p>
                    <a:r>
                      <a:rPr lang="en-US" sz="1200" dirty="0" smtClean="0"/>
                      <a:t>1</a:t>
                    </a:r>
                    <a:r>
                      <a:rPr lang="en-US" dirty="0" smtClean="0"/>
                      <a:t>,248,226</a:t>
                    </a:r>
                    <a:endParaRPr lang="en-US" dirty="0"/>
                  </a:p>
                </c:rich>
              </c:tx>
              <c:showVal val="1"/>
            </c:dLbl>
            <c:dLbl>
              <c:idx val="7"/>
              <c:layout>
                <c:manualLayout>
                  <c:x val="-7.2916666666666713E-2"/>
                  <c:y val="0.20138888888888884"/>
                </c:manualLayout>
              </c:layout>
              <c:tx>
                <c:rich>
                  <a:bodyPr/>
                  <a:lstStyle/>
                  <a:p>
                    <a:r>
                      <a:rPr lang="en-US" sz="1200" dirty="0" smtClean="0"/>
                      <a:t>2</a:t>
                    </a:r>
                    <a:r>
                      <a:rPr lang="en-US" dirty="0" smtClean="0"/>
                      <a:t>,612,538</a:t>
                    </a:r>
                    <a:endParaRPr lang="en-US" dirty="0"/>
                  </a:p>
                </c:rich>
              </c:tx>
              <c:showVal val="1"/>
            </c:dLbl>
            <c:dLbl>
              <c:idx val="8"/>
              <c:layout>
                <c:manualLayout>
                  <c:x val="-0.19135803337082871"/>
                  <c:y val="-6.9444444444444493E-3"/>
                </c:manualLayout>
              </c:layout>
              <c:tx>
                <c:rich>
                  <a:bodyPr/>
                  <a:lstStyle/>
                  <a:p>
                    <a:r>
                      <a:rPr lang="en-US" sz="1200" dirty="0" smtClean="0"/>
                      <a:t>3</a:t>
                    </a:r>
                    <a:r>
                      <a:rPr lang="en-US" dirty="0" smtClean="0"/>
                      <a:t>,551,847</a:t>
                    </a:r>
                    <a:endParaRPr lang="en-US" dirty="0"/>
                  </a:p>
                </c:rich>
              </c:tx>
              <c:showVal val="1"/>
            </c:dLbl>
            <c:dLbl>
              <c:idx val="9"/>
              <c:layout>
                <c:manualLayout>
                  <c:x val="-4.3154879077615296E-2"/>
                  <c:y val="-2.7777777777777811E-2"/>
                </c:manualLayout>
              </c:layout>
              <c:tx>
                <c:rich>
                  <a:bodyPr/>
                  <a:lstStyle/>
                  <a:p>
                    <a:r>
                      <a:rPr lang="en-US" sz="1200" dirty="0" smtClean="0"/>
                      <a:t>3</a:t>
                    </a:r>
                    <a:r>
                      <a:rPr lang="en-US" dirty="0" smtClean="0"/>
                      <a:t>,604,838</a:t>
                    </a:r>
                    <a:endParaRPr lang="en-US" dirty="0"/>
                  </a:p>
                </c:rich>
              </c:tx>
              <c:showVal val="1"/>
            </c:dLbl>
            <c:dLbl>
              <c:idx val="10"/>
              <c:layout>
                <c:manualLayout>
                  <c:x val="-2.9761904761903685E-3"/>
                  <c:y val="0"/>
                </c:manualLayout>
              </c:layout>
              <c:tx>
                <c:rich>
                  <a:bodyPr/>
                  <a:lstStyle/>
                  <a:p>
                    <a:r>
                      <a:rPr lang="en-US" sz="1200" dirty="0" smtClean="0"/>
                      <a:t>3</a:t>
                    </a:r>
                    <a:r>
                      <a:rPr lang="en-US" dirty="0" smtClean="0"/>
                      <a:t>,475,477</a:t>
                    </a:r>
                    <a:endParaRPr lang="en-US" dirty="0"/>
                  </a:p>
                </c:rich>
              </c:tx>
              <c:showVal val="1"/>
            </c:dLbl>
            <c:dLbl>
              <c:idx val="11"/>
              <c:layout>
                <c:manualLayout>
                  <c:x val="-5.9523809523809521E-3"/>
                  <c:y val="2.7777777777777811E-2"/>
                </c:manualLayout>
              </c:layout>
              <c:tx>
                <c:rich>
                  <a:bodyPr/>
                  <a:lstStyle/>
                  <a:p>
                    <a:r>
                      <a:rPr lang="en-US" sz="1200" dirty="0" smtClean="0"/>
                      <a:t>2</a:t>
                    </a:r>
                    <a:r>
                      <a:rPr lang="en-US" dirty="0" smtClean="0"/>
                      <a:t>,547,002</a:t>
                    </a:r>
                    <a:endParaRPr lang="en-US" dirty="0"/>
                  </a:p>
                </c:rich>
              </c:tx>
              <c:showVal val="1"/>
            </c:dLbl>
            <c:dLbl>
              <c:idx val="12"/>
              <c:layout>
                <c:manualLayout>
                  <c:x val="-1.488095238095348E-3"/>
                  <c:y val="-5.0925925925925923E-2"/>
                </c:manualLayout>
              </c:layout>
              <c:tx>
                <c:rich>
                  <a:bodyPr/>
                  <a:lstStyle/>
                  <a:p>
                    <a:r>
                      <a:rPr lang="en-US" sz="1200" dirty="0" smtClean="0"/>
                      <a:t>3</a:t>
                    </a:r>
                    <a:r>
                      <a:rPr lang="en-US" dirty="0" smtClean="0"/>
                      <a:t>,517,265</a:t>
                    </a:r>
                    <a:endParaRPr lang="en-US" dirty="0"/>
                  </a:p>
                </c:rich>
              </c:tx>
              <c:showVal val="1"/>
            </c:dLbl>
            <c:txPr>
              <a:bodyPr/>
              <a:lstStyle/>
              <a:p>
                <a:pPr>
                  <a:defRPr sz="1200"/>
                </a:pPr>
                <a:endParaRPr lang="en-US"/>
              </a:p>
            </c:txPr>
            <c:showVal val="1"/>
          </c:dLbls>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2413671</c:v>
                </c:pt>
                <c:pt idx="1">
                  <c:v>1906905</c:v>
                </c:pt>
                <c:pt idx="2">
                  <c:v>1583200</c:v>
                </c:pt>
                <c:pt idx="3">
                  <c:v>1602827</c:v>
                </c:pt>
                <c:pt idx="4">
                  <c:v>1665563</c:v>
                </c:pt>
                <c:pt idx="5">
                  <c:v>1248226</c:v>
                </c:pt>
                <c:pt idx="6">
                  <c:v>2612538</c:v>
                </c:pt>
                <c:pt idx="7">
                  <c:v>3551847</c:v>
                </c:pt>
                <c:pt idx="8">
                  <c:v>3503206</c:v>
                </c:pt>
                <c:pt idx="9">
                  <c:v>3604838</c:v>
                </c:pt>
                <c:pt idx="10">
                  <c:v>3475477</c:v>
                </c:pt>
                <c:pt idx="11">
                  <c:v>2547002</c:v>
                </c:pt>
                <c:pt idx="12">
                  <c:v>3517265</c:v>
                </c:pt>
              </c:numCache>
            </c:numRef>
          </c:val>
        </c:ser>
        <c:marker val="1"/>
        <c:axId val="154194304"/>
        <c:axId val="154195840"/>
      </c:lineChart>
      <c:catAx>
        <c:axId val="154194304"/>
        <c:scaling>
          <c:orientation val="minMax"/>
        </c:scaling>
        <c:axPos val="b"/>
        <c:numFmt formatCode="General" sourceLinked="1"/>
        <c:tickLblPos val="nextTo"/>
        <c:txPr>
          <a:bodyPr/>
          <a:lstStyle/>
          <a:p>
            <a:pPr>
              <a:defRPr sz="1600"/>
            </a:pPr>
            <a:endParaRPr lang="en-US"/>
          </a:p>
        </c:txPr>
        <c:crossAx val="154195840"/>
        <c:crosses val="autoZero"/>
        <c:auto val="1"/>
        <c:lblAlgn val="ctr"/>
        <c:lblOffset val="100"/>
      </c:catAx>
      <c:valAx>
        <c:axId val="154195840"/>
        <c:scaling>
          <c:orientation val="minMax"/>
        </c:scaling>
        <c:axPos val="l"/>
        <c:majorGridlines/>
        <c:numFmt formatCode="General" sourceLinked="1"/>
        <c:tickLblPos val="nextTo"/>
        <c:txPr>
          <a:bodyPr/>
          <a:lstStyle/>
          <a:p>
            <a:pPr>
              <a:defRPr sz="1400"/>
            </a:pPr>
            <a:endParaRPr lang="en-US"/>
          </a:p>
        </c:txPr>
        <c:crossAx val="154194304"/>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041943286500961"/>
          <c:y val="9.2236745406824167E-2"/>
          <c:w val="0.80056095929185311"/>
          <c:h val="0.56786596675415568"/>
        </c:manualLayout>
      </c:layout>
      <c:lineChart>
        <c:grouping val="standard"/>
        <c:ser>
          <c:idx val="0"/>
          <c:order val="0"/>
          <c:tx>
            <c:strRef>
              <c:f>Sheet1!$B$1</c:f>
              <c:strCache>
                <c:ptCount val="1"/>
                <c:pt idx="0">
                  <c:v>Stabilization</c:v>
                </c:pt>
              </c:strCache>
            </c:strRef>
          </c:tx>
          <c:marker>
            <c:symbol val="none"/>
          </c:marker>
          <c:dLbls>
            <c:dLbl>
              <c:idx val="0"/>
              <c:layout>
                <c:manualLayout>
                  <c:x val="-4.7197640117994107E-2"/>
                  <c:y val="3.1111111111111114E-2"/>
                </c:manualLayout>
              </c:layout>
              <c:spPr/>
              <c:txPr>
                <a:bodyPr/>
                <a:lstStyle/>
                <a:p>
                  <a:pPr>
                    <a:defRPr sz="1200" baseline="0">
                      <a:solidFill>
                        <a:srgbClr val="FF0000"/>
                      </a:solidFill>
                    </a:defRPr>
                  </a:pPr>
                  <a:endParaRPr lang="en-US"/>
                </a:p>
              </c:txPr>
              <c:showVal val="1"/>
            </c:dLbl>
            <c:dLbl>
              <c:idx val="1"/>
              <c:layout>
                <c:manualLayout>
                  <c:x val="-3.3923419970733774E-2"/>
                  <c:y val="6.0000000000000005E-2"/>
                </c:manualLayout>
              </c:layout>
              <c:spPr/>
              <c:txPr>
                <a:bodyPr/>
                <a:lstStyle/>
                <a:p>
                  <a:pPr>
                    <a:defRPr sz="1200" baseline="0">
                      <a:solidFill>
                        <a:srgbClr val="FF0000"/>
                      </a:solidFill>
                    </a:defRPr>
                  </a:pPr>
                  <a:endParaRPr lang="en-US"/>
                </a:p>
              </c:txPr>
              <c:showVal val="1"/>
            </c:dLbl>
            <c:dLbl>
              <c:idx val="2"/>
              <c:layout>
                <c:manualLayout>
                  <c:x val="-2.9498525073746309E-2"/>
                  <c:y val="2.0000000000000004E-2"/>
                </c:manualLayout>
              </c:layout>
              <c:spPr/>
              <c:txPr>
                <a:bodyPr/>
                <a:lstStyle/>
                <a:p>
                  <a:pPr>
                    <a:defRPr sz="1200" baseline="0">
                      <a:solidFill>
                        <a:srgbClr val="FF0000"/>
                      </a:solidFill>
                    </a:defRPr>
                  </a:pPr>
                  <a:endParaRPr lang="en-US"/>
                </a:p>
              </c:txPr>
              <c:showVal val="1"/>
            </c:dLbl>
            <c:dLbl>
              <c:idx val="3"/>
              <c:layout>
                <c:manualLayout>
                  <c:x val="-1.6224188790560479E-2"/>
                  <c:y val="-1.1111111111111115E-2"/>
                </c:manualLayout>
              </c:layout>
              <c:spPr/>
              <c:txPr>
                <a:bodyPr/>
                <a:lstStyle/>
                <a:p>
                  <a:pPr>
                    <a:defRPr sz="1200" baseline="0">
                      <a:solidFill>
                        <a:srgbClr val="00B050"/>
                      </a:solidFill>
                    </a:defRPr>
                  </a:pPr>
                  <a:endParaRPr lang="en-US"/>
                </a:p>
              </c:txPr>
              <c:showVal val="1"/>
            </c:dLbl>
            <c:dLbl>
              <c:idx val="4"/>
              <c:layout>
                <c:manualLayout>
                  <c:x val="-3.0973451327433631E-2"/>
                  <c:y val="1.7777777777777781E-2"/>
                </c:manualLayout>
              </c:layout>
              <c:spPr/>
              <c:txPr>
                <a:bodyPr/>
                <a:lstStyle/>
                <a:p>
                  <a:pPr>
                    <a:defRPr sz="1200" baseline="0">
                      <a:solidFill>
                        <a:srgbClr val="00B050"/>
                      </a:solidFill>
                    </a:defRPr>
                  </a:pPr>
                  <a:endParaRPr lang="en-US"/>
                </a:p>
              </c:txPr>
              <c:showVal val="1"/>
            </c:dLbl>
            <c:dLbl>
              <c:idx val="5"/>
              <c:layout>
                <c:manualLayout>
                  <c:x val="-1.0324483775811209E-2"/>
                  <c:y val="1.1111111111111115E-2"/>
                </c:manualLayout>
              </c:layout>
              <c:spPr/>
              <c:txPr>
                <a:bodyPr/>
                <a:lstStyle/>
                <a:p>
                  <a:pPr>
                    <a:defRPr sz="1200" baseline="0">
                      <a:solidFill>
                        <a:srgbClr val="00B050"/>
                      </a:solidFill>
                    </a:defRPr>
                  </a:pPr>
                  <a:endParaRPr lang="en-US"/>
                </a:p>
              </c:txPr>
              <c:showVal val="1"/>
            </c:dLbl>
            <c:dLbl>
              <c:idx val="6"/>
              <c:layout>
                <c:manualLayout>
                  <c:x val="-5.8997050147492642E-3"/>
                  <c:y val="3.5555380577427825E-2"/>
                </c:manualLayout>
              </c:layout>
              <c:spPr/>
              <c:txPr>
                <a:bodyPr/>
                <a:lstStyle/>
                <a:p>
                  <a:pPr>
                    <a:defRPr sz="1200" baseline="0">
                      <a:solidFill>
                        <a:srgbClr val="00B050"/>
                      </a:solidFill>
                    </a:defRPr>
                  </a:pPr>
                  <a:endParaRPr lang="en-US"/>
                </a:p>
              </c:txPr>
              <c:showVal val="1"/>
            </c:dLbl>
            <c:dLbl>
              <c:idx val="7"/>
              <c:layout>
                <c:manualLayout>
                  <c:x val="-1.1799410029498523E-2"/>
                  <c:y val="2.4444444444444446E-2"/>
                </c:manualLayout>
              </c:layout>
              <c:spPr/>
              <c:txPr>
                <a:bodyPr/>
                <a:lstStyle/>
                <a:p>
                  <a:pPr>
                    <a:defRPr sz="1200" baseline="0">
                      <a:solidFill>
                        <a:srgbClr val="00B050"/>
                      </a:solidFill>
                    </a:defRPr>
                  </a:pPr>
                  <a:endParaRPr lang="en-US"/>
                </a:p>
              </c:txPr>
              <c:showVal val="1"/>
            </c:dLbl>
            <c:dLbl>
              <c:idx val="8"/>
              <c:layout>
                <c:manualLayout>
                  <c:x val="-7.3746312684365781E-3"/>
                  <c:y val="-3.1111111111111076E-2"/>
                </c:manualLayout>
              </c:layout>
              <c:spPr/>
              <c:txPr>
                <a:bodyPr/>
                <a:lstStyle/>
                <a:p>
                  <a:pPr>
                    <a:defRPr sz="1200" baseline="0">
                      <a:solidFill>
                        <a:srgbClr val="00B050"/>
                      </a:solidFill>
                    </a:defRPr>
                  </a:pPr>
                  <a:endParaRPr lang="en-US"/>
                </a:p>
              </c:txPr>
              <c:showVal val="1"/>
            </c:dLbl>
            <c:dLbl>
              <c:idx val="9"/>
              <c:spPr/>
              <c:txPr>
                <a:bodyPr/>
                <a:lstStyle/>
                <a:p>
                  <a:pPr>
                    <a:defRPr sz="1200" baseline="0">
                      <a:solidFill>
                        <a:srgbClr val="00B050"/>
                      </a:solidFill>
                    </a:defRPr>
                  </a:pPr>
                  <a:endParaRPr lang="en-US"/>
                </a:p>
              </c:txPr>
            </c:dLbl>
            <c:dLbl>
              <c:idx val="10"/>
              <c:spPr/>
              <c:txPr>
                <a:bodyPr/>
                <a:lstStyle/>
                <a:p>
                  <a:pPr>
                    <a:defRPr sz="1200" baseline="0">
                      <a:solidFill>
                        <a:srgbClr val="00B050"/>
                      </a:solidFill>
                    </a:defRPr>
                  </a:pPr>
                  <a:endParaRPr lang="en-US"/>
                </a:p>
              </c:txPr>
            </c:dLbl>
            <c:dLbl>
              <c:idx val="11"/>
              <c:layout>
                <c:manualLayout>
                  <c:x val="0"/>
                  <c:y val="-1.7777777777777781E-2"/>
                </c:manualLayout>
              </c:layout>
              <c:spPr/>
              <c:txPr>
                <a:bodyPr/>
                <a:lstStyle/>
                <a:p>
                  <a:pPr>
                    <a:defRPr sz="1200" baseline="0">
                      <a:solidFill>
                        <a:srgbClr val="00B050"/>
                      </a:solidFill>
                    </a:defRPr>
                  </a:pPr>
                  <a:endParaRPr lang="en-US"/>
                </a:p>
              </c:txPr>
              <c:showVal val="1"/>
            </c:dLbl>
            <c:txPr>
              <a:bodyPr/>
              <a:lstStyle/>
              <a:p>
                <a:pPr>
                  <a:defRPr sz="1200" baseline="0"/>
                </a:pPr>
                <a:endParaRPr lang="en-US"/>
              </a:p>
            </c:txPr>
            <c:showVal val="1"/>
          </c:dLbls>
          <c:cat>
            <c:strRef>
              <c:f>Sheet1!$A$2:$A$13</c:f>
              <c:strCache>
                <c:ptCount val="12"/>
                <c:pt idx="0">
                  <c:v>7/1/03-12%-4,743,693</c:v>
                </c:pt>
                <c:pt idx="1">
                  <c:v>7/1/04-12%-5,101,048</c:v>
                </c:pt>
                <c:pt idx="2">
                  <c:v>7/1/05-12%-5,369,663</c:v>
                </c:pt>
                <c:pt idx="3">
                  <c:v>7/1/06-12%-5,558,747</c:v>
                </c:pt>
                <c:pt idx="4">
                  <c:v>7/1/07-12%-5,889,405</c:v>
                </c:pt>
                <c:pt idx="5">
                  <c:v>7/1/08-12%-5,998,426</c:v>
                </c:pt>
                <c:pt idx="6">
                  <c:v>7/1/09-12%-6,019,919</c:v>
                </c:pt>
                <c:pt idx="7">
                  <c:v>7/1/10-12%-6,111,710</c:v>
                </c:pt>
                <c:pt idx="8">
                  <c:v>7/1/11-12%-5,985,112</c:v>
                </c:pt>
                <c:pt idx="9">
                  <c:v>7/1/12-12%-6,231,414 **</c:v>
                </c:pt>
                <c:pt idx="10">
                  <c:v>7/1/13-12%-6,427,210 **</c:v>
                </c:pt>
                <c:pt idx="11">
                  <c:v>7/1/14-12%-6,642,016 **</c:v>
                </c:pt>
              </c:strCache>
            </c:strRef>
          </c:cat>
          <c:val>
            <c:numRef>
              <c:f>Sheet1!$B$2:$B$13</c:f>
              <c:numCache>
                <c:formatCode>#,##0</c:formatCode>
                <c:ptCount val="12"/>
                <c:pt idx="0">
                  <c:v>1906905</c:v>
                </c:pt>
                <c:pt idx="1">
                  <c:v>1583200</c:v>
                </c:pt>
                <c:pt idx="2">
                  <c:v>1602827</c:v>
                </c:pt>
                <c:pt idx="3">
                  <c:v>1665563</c:v>
                </c:pt>
                <c:pt idx="4">
                  <c:v>1248226</c:v>
                </c:pt>
                <c:pt idx="5">
                  <c:v>2641379</c:v>
                </c:pt>
                <c:pt idx="6">
                  <c:v>3597132</c:v>
                </c:pt>
                <c:pt idx="7">
                  <c:v>3953070</c:v>
                </c:pt>
                <c:pt idx="8">
                  <c:v>4053174</c:v>
                </c:pt>
                <c:pt idx="9">
                  <c:v>4161991</c:v>
                </c:pt>
                <c:pt idx="10">
                  <c:v>2901008</c:v>
                </c:pt>
                <c:pt idx="11">
                  <c:v>3552899</c:v>
                </c:pt>
              </c:numCache>
            </c:numRef>
          </c:val>
        </c:ser>
        <c:ser>
          <c:idx val="1"/>
          <c:order val="1"/>
          <c:tx>
            <c:strRef>
              <c:f>Sheet1!$C$1</c:f>
              <c:strCache>
                <c:ptCount val="1"/>
                <c:pt idx="0">
                  <c:v>Unres. Fund Bal./Free Cash</c:v>
                </c:pt>
              </c:strCache>
            </c:strRef>
          </c:tx>
          <c:marker>
            <c:symbol val="none"/>
          </c:marker>
          <c:dLbls>
            <c:dLbl>
              <c:idx val="0"/>
              <c:layout>
                <c:manualLayout>
                  <c:x val="-3.7723619724525592E-2"/>
                  <c:y val="-3.333333333333334E-2"/>
                </c:manualLayout>
              </c:layout>
              <c:spPr/>
              <c:txPr>
                <a:bodyPr/>
                <a:lstStyle/>
                <a:p>
                  <a:pPr>
                    <a:defRPr sz="1200" baseline="0">
                      <a:solidFill>
                        <a:srgbClr val="FF0000"/>
                      </a:solidFill>
                    </a:defRPr>
                  </a:pPr>
                  <a:endParaRPr lang="en-US"/>
                </a:p>
              </c:txPr>
              <c:showVal val="1"/>
            </c:dLbl>
            <c:dLbl>
              <c:idx val="1"/>
              <c:layout>
                <c:manualLayout>
                  <c:x val="-4.16966297354424E-2"/>
                  <c:y val="-6.666666666666668E-2"/>
                </c:manualLayout>
              </c:layout>
              <c:spPr/>
              <c:txPr>
                <a:bodyPr/>
                <a:lstStyle/>
                <a:p>
                  <a:pPr>
                    <a:defRPr sz="1200" baseline="0">
                      <a:solidFill>
                        <a:srgbClr val="FF0000"/>
                      </a:solidFill>
                    </a:defRPr>
                  </a:pPr>
                  <a:endParaRPr lang="en-US"/>
                </a:p>
              </c:txPr>
              <c:showVal val="1"/>
            </c:dLbl>
            <c:dLbl>
              <c:idx val="2"/>
              <c:layout>
                <c:manualLayout>
                  <c:x val="-3.0136343576521972E-2"/>
                  <c:y val="-8.4444444444444461E-2"/>
                </c:manualLayout>
              </c:layout>
              <c:spPr/>
              <c:txPr>
                <a:bodyPr/>
                <a:lstStyle/>
                <a:p>
                  <a:pPr>
                    <a:defRPr sz="1200" baseline="0">
                      <a:solidFill>
                        <a:srgbClr val="FF0000"/>
                      </a:solidFill>
                    </a:defRPr>
                  </a:pPr>
                  <a:endParaRPr lang="en-US"/>
                </a:p>
              </c:txPr>
              <c:showVal val="1"/>
            </c:dLbl>
            <c:dLbl>
              <c:idx val="3"/>
              <c:layout>
                <c:manualLayout>
                  <c:x val="-8.8893921445659489E-3"/>
                  <c:y val="2.8888888888888933E-2"/>
                </c:manualLayout>
              </c:layout>
              <c:spPr/>
              <c:txPr>
                <a:bodyPr/>
                <a:lstStyle/>
                <a:p>
                  <a:pPr>
                    <a:defRPr sz="1200" baseline="0">
                      <a:solidFill>
                        <a:srgbClr val="00B050"/>
                      </a:solidFill>
                    </a:defRPr>
                  </a:pPr>
                  <a:endParaRPr lang="en-US"/>
                </a:p>
              </c:txPr>
              <c:showVal val="1"/>
            </c:dLbl>
            <c:dLbl>
              <c:idx val="4"/>
              <c:layout>
                <c:manualLayout>
                  <c:x val="-9.0090090090090127E-2"/>
                  <c:y val="-2.8888888888888888E-2"/>
                </c:manualLayout>
              </c:layout>
              <c:tx>
                <c:rich>
                  <a:bodyPr/>
                  <a:lstStyle/>
                  <a:p>
                    <a:r>
                      <a:rPr lang="en-US" dirty="0" smtClean="0">
                        <a:solidFill>
                          <a:srgbClr val="00B050"/>
                        </a:solidFill>
                      </a:rPr>
                      <a:t>4,920,356</a:t>
                    </a:r>
                    <a:endParaRPr lang="en-US" dirty="0">
                      <a:solidFill>
                        <a:srgbClr val="00B050"/>
                      </a:solidFill>
                    </a:endParaRPr>
                  </a:p>
                </c:rich>
              </c:tx>
              <c:showVal val="1"/>
            </c:dLbl>
            <c:dLbl>
              <c:idx val="5"/>
              <c:layout>
                <c:manualLayout>
                  <c:x val="-5.8558558558558606E-2"/>
                  <c:y val="-2.0000000000000004E-2"/>
                </c:manualLayout>
              </c:layout>
              <c:spPr/>
              <c:txPr>
                <a:bodyPr/>
                <a:lstStyle/>
                <a:p>
                  <a:pPr>
                    <a:defRPr sz="1200" baseline="0">
                      <a:solidFill>
                        <a:srgbClr val="00B050"/>
                      </a:solidFill>
                    </a:defRPr>
                  </a:pPr>
                  <a:endParaRPr lang="en-US"/>
                </a:p>
              </c:txPr>
              <c:showVal val="1"/>
            </c:dLbl>
            <c:dLbl>
              <c:idx val="6"/>
              <c:spPr/>
              <c:txPr>
                <a:bodyPr/>
                <a:lstStyle/>
                <a:p>
                  <a:pPr>
                    <a:defRPr sz="1200" baseline="0">
                      <a:solidFill>
                        <a:srgbClr val="00B050"/>
                      </a:solidFill>
                    </a:defRPr>
                  </a:pPr>
                  <a:endParaRPr lang="en-US"/>
                </a:p>
              </c:txPr>
            </c:dLbl>
            <c:dLbl>
              <c:idx val="7"/>
              <c:layout>
                <c:manualLayout>
                  <c:x val="-3.0030030030030034E-3"/>
                  <c:y val="6.666666666666668E-3"/>
                </c:manualLayout>
              </c:layout>
              <c:spPr/>
              <c:txPr>
                <a:bodyPr/>
                <a:lstStyle/>
                <a:p>
                  <a:pPr>
                    <a:defRPr sz="1200" baseline="0">
                      <a:solidFill>
                        <a:srgbClr val="00B050"/>
                      </a:solidFill>
                    </a:defRPr>
                  </a:pPr>
                  <a:endParaRPr lang="en-US"/>
                </a:p>
              </c:txPr>
              <c:showVal val="1"/>
            </c:dLbl>
            <c:dLbl>
              <c:idx val="8"/>
              <c:layout>
                <c:manualLayout>
                  <c:x val="0"/>
                  <c:y val="2.2222222222222202E-2"/>
                </c:manualLayout>
              </c:layout>
              <c:spPr/>
              <c:txPr>
                <a:bodyPr/>
                <a:lstStyle/>
                <a:p>
                  <a:pPr>
                    <a:defRPr sz="1200" baseline="0">
                      <a:solidFill>
                        <a:srgbClr val="00B050"/>
                      </a:solidFill>
                    </a:defRPr>
                  </a:pPr>
                  <a:endParaRPr lang="en-US"/>
                </a:p>
              </c:txPr>
              <c:showVal val="1"/>
            </c:dLbl>
            <c:dLbl>
              <c:idx val="9"/>
              <c:spPr/>
              <c:txPr>
                <a:bodyPr/>
                <a:lstStyle/>
                <a:p>
                  <a:pPr>
                    <a:defRPr sz="1200" baseline="0">
                      <a:solidFill>
                        <a:srgbClr val="00B050"/>
                      </a:solidFill>
                    </a:defRPr>
                  </a:pPr>
                  <a:endParaRPr lang="en-US"/>
                </a:p>
              </c:txPr>
            </c:dLbl>
            <c:dLbl>
              <c:idx val="10"/>
              <c:spPr/>
              <c:txPr>
                <a:bodyPr/>
                <a:lstStyle/>
                <a:p>
                  <a:pPr>
                    <a:defRPr sz="1200" baseline="0">
                      <a:solidFill>
                        <a:srgbClr val="00B050"/>
                      </a:solidFill>
                    </a:defRPr>
                  </a:pPr>
                  <a:endParaRPr lang="en-US"/>
                </a:p>
              </c:txPr>
            </c:dLbl>
            <c:dLbl>
              <c:idx val="11"/>
              <c:layout>
                <c:manualLayout>
                  <c:x val="0"/>
                  <c:y val="2.222222222222223E-2"/>
                </c:manualLayout>
              </c:layout>
              <c:spPr/>
              <c:txPr>
                <a:bodyPr/>
                <a:lstStyle/>
                <a:p>
                  <a:pPr>
                    <a:defRPr sz="1200" baseline="0">
                      <a:solidFill>
                        <a:srgbClr val="00B050"/>
                      </a:solidFill>
                    </a:defRPr>
                  </a:pPr>
                  <a:endParaRPr lang="en-US"/>
                </a:p>
              </c:txPr>
              <c:showVal val="1"/>
            </c:dLbl>
            <c:txPr>
              <a:bodyPr/>
              <a:lstStyle/>
              <a:p>
                <a:pPr>
                  <a:defRPr sz="1200" baseline="0"/>
                </a:pPr>
                <a:endParaRPr lang="en-US"/>
              </a:p>
            </c:txPr>
            <c:showVal val="1"/>
          </c:dLbls>
          <c:cat>
            <c:strRef>
              <c:f>Sheet1!$A$2:$A$13</c:f>
              <c:strCache>
                <c:ptCount val="12"/>
                <c:pt idx="0">
                  <c:v>7/1/03-12%-4,743,693</c:v>
                </c:pt>
                <c:pt idx="1">
                  <c:v>7/1/04-12%-5,101,048</c:v>
                </c:pt>
                <c:pt idx="2">
                  <c:v>7/1/05-12%-5,369,663</c:v>
                </c:pt>
                <c:pt idx="3">
                  <c:v>7/1/06-12%-5,558,747</c:v>
                </c:pt>
                <c:pt idx="4">
                  <c:v>7/1/07-12%-5,889,405</c:v>
                </c:pt>
                <c:pt idx="5">
                  <c:v>7/1/08-12%-5,998,426</c:v>
                </c:pt>
                <c:pt idx="6">
                  <c:v>7/1/09-12%-6,019,919</c:v>
                </c:pt>
                <c:pt idx="7">
                  <c:v>7/1/10-12%-6,111,710</c:v>
                </c:pt>
                <c:pt idx="8">
                  <c:v>7/1/11-12%-5,985,112</c:v>
                </c:pt>
                <c:pt idx="9">
                  <c:v>7/1/12-12%-6,231,414 **</c:v>
                </c:pt>
                <c:pt idx="10">
                  <c:v>7/1/13-12%-6,427,210 **</c:v>
                </c:pt>
                <c:pt idx="11">
                  <c:v>7/1/14-12%-6,642,016 **</c:v>
                </c:pt>
              </c:strCache>
            </c:strRef>
          </c:cat>
          <c:val>
            <c:numRef>
              <c:f>Sheet1!$C$2:$C$13</c:f>
              <c:numCache>
                <c:formatCode>#,##0</c:formatCode>
                <c:ptCount val="12"/>
                <c:pt idx="0">
                  <c:v>2607956</c:v>
                </c:pt>
                <c:pt idx="1">
                  <c:v>2649273</c:v>
                </c:pt>
                <c:pt idx="2">
                  <c:v>1635351</c:v>
                </c:pt>
                <c:pt idx="3">
                  <c:v>4345409</c:v>
                </c:pt>
                <c:pt idx="4">
                  <c:v>4920356</c:v>
                </c:pt>
                <c:pt idx="5">
                  <c:v>6499553</c:v>
                </c:pt>
                <c:pt idx="6">
                  <c:v>6246746</c:v>
                </c:pt>
                <c:pt idx="7">
                  <c:v>5373266</c:v>
                </c:pt>
                <c:pt idx="8">
                  <c:v>6067772</c:v>
                </c:pt>
                <c:pt idx="9">
                  <c:v>6510383</c:v>
                </c:pt>
                <c:pt idx="10">
                  <c:v>5700480</c:v>
                </c:pt>
                <c:pt idx="11">
                  <c:v>4897346</c:v>
                </c:pt>
              </c:numCache>
            </c:numRef>
          </c:val>
        </c:ser>
        <c:marker val="1"/>
        <c:axId val="154807680"/>
        <c:axId val="154825856"/>
      </c:lineChart>
      <c:catAx>
        <c:axId val="154807680"/>
        <c:scaling>
          <c:orientation val="minMax"/>
        </c:scaling>
        <c:axPos val="b"/>
        <c:tickLblPos val="nextTo"/>
        <c:crossAx val="154825856"/>
        <c:crosses val="autoZero"/>
        <c:auto val="1"/>
        <c:lblAlgn val="ctr"/>
        <c:lblOffset val="100"/>
      </c:catAx>
      <c:valAx>
        <c:axId val="154825856"/>
        <c:scaling>
          <c:orientation val="minMax"/>
        </c:scaling>
        <c:axPos val="l"/>
        <c:majorGridlines/>
        <c:numFmt formatCode="#,##0" sourceLinked="1"/>
        <c:tickLblPos val="nextTo"/>
        <c:txPr>
          <a:bodyPr/>
          <a:lstStyle/>
          <a:p>
            <a:pPr>
              <a:defRPr sz="1500" baseline="0"/>
            </a:pPr>
            <a:endParaRPr lang="en-US"/>
          </a:p>
        </c:txPr>
        <c:crossAx val="154807680"/>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70647179058369924"/>
          <c:y val="0.4745075375193486"/>
          <c:w val="0.28902376141035474"/>
          <c:h val="0.16568594791035737"/>
        </c:manualLayout>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B94396B3-EF2A-464F-9CC2-187BB10EA2AA}" type="datetimeFigureOut">
              <a:rPr lang="en-US" smtClean="0"/>
              <a:pPr/>
              <a:t>10/7/2014</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68807C09-0249-41C2-A7B3-865E416B22C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F8AB71-AFEF-4149-B5C7-A623B7D00E4F}" type="datetimeFigureOut">
              <a:rPr lang="en-US" smtClean="0"/>
              <a:pPr/>
              <a:t>10/7/2014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70D16FC-8B13-45E0-B1BD-033F921FB29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D16FC-8B13-45E0-B1BD-033F921FB293}"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1FA5B04-F93A-4595-B85B-B99745240671}"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FA5B04-F93A-4595-B85B-B997452406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FA5B04-F93A-4595-B85B-B997452406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FA5B04-F93A-4595-B85B-B99745240671}"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1FA5B04-F93A-4595-B85B-B997452406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FA5B04-F93A-4595-B85B-B99745240671}"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FA5B04-F93A-4595-B85B-B9974524067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FA5B04-F93A-4595-B85B-B997452406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FA5B04-F93A-4595-B85B-B997452406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FA5B04-F93A-4595-B85B-B9974524067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FE39CC-60A4-4CCA-8CF6-53D7DD024013}" type="datetimeFigureOut">
              <a:rPr lang="en-US" smtClean="0"/>
              <a:pPr/>
              <a:t>10/7/2014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51FA5B04-F93A-4595-B85B-B9974524067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6FE39CC-60A4-4CCA-8CF6-53D7DD024013}" type="datetimeFigureOut">
              <a:rPr lang="en-US" smtClean="0"/>
              <a:pPr/>
              <a:t>10/7/2014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1FA5B04-F93A-4595-B85B-B997452406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dirty="0" smtClean="0"/>
              <a:t>FISCAL YEAR 2014 </a:t>
            </a:r>
          </a:p>
          <a:p>
            <a:endParaRPr lang="en-US" sz="1800" b="1" dirty="0" smtClean="0"/>
          </a:p>
        </p:txBody>
      </p:sp>
      <p:sp>
        <p:nvSpPr>
          <p:cNvPr id="2" name="Title 1"/>
          <p:cNvSpPr>
            <a:spLocks noGrp="1"/>
          </p:cNvSpPr>
          <p:nvPr>
            <p:ph type="ctrTitle"/>
          </p:nvPr>
        </p:nvSpPr>
        <p:spPr/>
        <p:txBody>
          <a:bodyPr>
            <a:normAutofit/>
          </a:bodyPr>
          <a:lstStyle/>
          <a:p>
            <a:r>
              <a:rPr lang="en-US" sz="2400" dirty="0" smtClean="0"/>
              <a:t>TOWN OF BOURNE </a:t>
            </a:r>
            <a:br>
              <a:rPr lang="en-US" sz="2400" dirty="0" smtClean="0"/>
            </a:br>
            <a:r>
              <a:rPr lang="en-US" sz="2400" dirty="0" smtClean="0"/>
              <a:t>FINANCIAL REVIEW</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04800"/>
            <a:ext cx="7772400" cy="533400"/>
          </a:xfrm>
        </p:spPr>
        <p:txBody>
          <a:bodyPr>
            <a:normAutofit fontScale="90000"/>
          </a:bodyPr>
          <a:lstStyle/>
          <a:p>
            <a:r>
              <a:rPr lang="en-US" sz="2400" b="1" dirty="0" smtClean="0"/>
              <a:t>ISWM &amp; Sewer Revenue &amp; Expenditure Highlights </a:t>
            </a:r>
            <a:r>
              <a:rPr lang="en-US" sz="2400" b="1" dirty="0" smtClean="0"/>
              <a:t>FY2014.</a:t>
            </a:r>
            <a:endParaRPr lang="en-US" sz="2400" b="1" dirty="0"/>
          </a:p>
        </p:txBody>
      </p:sp>
      <p:sp>
        <p:nvSpPr>
          <p:cNvPr id="4" name="Content Placeholder 3"/>
          <p:cNvSpPr>
            <a:spLocks noGrp="1"/>
          </p:cNvSpPr>
          <p:nvPr>
            <p:ph sz="quarter" idx="1"/>
          </p:nvPr>
        </p:nvSpPr>
        <p:spPr>
          <a:xfrm>
            <a:off x="914400" y="914400"/>
            <a:ext cx="7772400" cy="5638800"/>
          </a:xfrm>
        </p:spPr>
        <p:txBody>
          <a:bodyPr>
            <a:normAutofit fontScale="85000" lnSpcReduction="20000"/>
          </a:bodyPr>
          <a:lstStyle/>
          <a:p>
            <a:r>
              <a:rPr lang="en-US" b="1" dirty="0" smtClean="0"/>
              <a:t>ISWM Budgeted Revenues were reduced at fall STM by 2.3 million due to revenue shortfall in FY2009.</a:t>
            </a:r>
          </a:p>
          <a:p>
            <a:r>
              <a:rPr lang="en-US" b="1" dirty="0" smtClean="0"/>
              <a:t>Actual revenues received were higher by just over 1 million dollars.</a:t>
            </a:r>
          </a:p>
          <a:p>
            <a:r>
              <a:rPr lang="en-US" b="1" dirty="0" smtClean="0"/>
              <a:t>ISWM’s budget was increased by 450,000 at the STM in May to cover additional costs.</a:t>
            </a:r>
          </a:p>
          <a:p>
            <a:r>
              <a:rPr lang="en-US" b="1" dirty="0" smtClean="0"/>
              <a:t>ISWM ended </a:t>
            </a:r>
            <a:r>
              <a:rPr lang="en-US" b="1" dirty="0" smtClean="0"/>
              <a:t>FY2014 </a:t>
            </a:r>
            <a:r>
              <a:rPr lang="en-US" b="1" dirty="0" smtClean="0"/>
              <a:t>with Free Cash approval of </a:t>
            </a:r>
            <a:r>
              <a:rPr lang="en-US" b="1" dirty="0" smtClean="0"/>
              <a:t>$</a:t>
            </a:r>
            <a:r>
              <a:rPr lang="en-US" b="1" dirty="0" smtClean="0"/>
              <a:t>5,326,025</a:t>
            </a:r>
            <a:r>
              <a:rPr lang="en-US" b="1" dirty="0" smtClean="0"/>
              <a:t> down 120,717 from FY2013.</a:t>
            </a:r>
            <a:endParaRPr lang="en-US" b="1" dirty="0" smtClean="0"/>
          </a:p>
          <a:p>
            <a:r>
              <a:rPr lang="en-US" b="1" dirty="0" smtClean="0"/>
              <a:t>ISWM set aside additional funds in the amount of $887,981 to Post Closure accounts.</a:t>
            </a:r>
          </a:p>
          <a:p>
            <a:r>
              <a:rPr lang="en-US" b="1" dirty="0" smtClean="0"/>
              <a:t>Sewer budgeted revenues were short by $43,866. </a:t>
            </a:r>
          </a:p>
          <a:p>
            <a:r>
              <a:rPr lang="en-US" b="1" dirty="0" smtClean="0"/>
              <a:t>Sewer departmental expenditures were less than budgeted by </a:t>
            </a:r>
            <a:r>
              <a:rPr lang="en-US" b="1" dirty="0" smtClean="0"/>
              <a:t>$81,483.  The budget was amended by a $50,000 transfer from Retained Earnings at the Oct 2013 STM to for operation expenses </a:t>
            </a:r>
            <a:endParaRPr lang="en-US" b="1" dirty="0" smtClean="0"/>
          </a:p>
          <a:p>
            <a:r>
              <a:rPr lang="en-US" b="1" dirty="0" smtClean="0"/>
              <a:t>Sewer Enterprise Fund ended with a Free Cash approval of </a:t>
            </a:r>
            <a:r>
              <a:rPr lang="en-US" b="1" dirty="0" smtClean="0"/>
              <a:t>$677,255 </a:t>
            </a:r>
            <a:r>
              <a:rPr lang="en-US" b="1" dirty="0" smtClean="0"/>
              <a:t>slightly higher than </a:t>
            </a:r>
            <a:r>
              <a:rPr lang="en-US" b="1" dirty="0" smtClean="0"/>
              <a:t>FY2013 </a:t>
            </a:r>
            <a:r>
              <a:rPr lang="en-US" b="1" dirty="0" smtClean="0"/>
              <a:t>of </a:t>
            </a:r>
            <a:r>
              <a:rPr lang="en-US" b="1" dirty="0" smtClean="0"/>
              <a:t>633,476.</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152393"/>
          <a:ext cx="8762999" cy="5791211"/>
        </p:xfrm>
        <a:graphic>
          <a:graphicData uri="http://schemas.openxmlformats.org/drawingml/2006/table">
            <a:tbl>
              <a:tblPr/>
              <a:tblGrid>
                <a:gridCol w="251054"/>
                <a:gridCol w="2560739"/>
                <a:gridCol w="1774106"/>
                <a:gridCol w="1644394"/>
                <a:gridCol w="1707159"/>
                <a:gridCol w="825547"/>
              </a:tblGrid>
              <a:tr h="267854">
                <a:tc gridSpan="6">
                  <a:txBody>
                    <a:bodyPr/>
                    <a:lstStyle/>
                    <a:p>
                      <a:pPr algn="ctr" fontAlgn="b"/>
                      <a:r>
                        <a:rPr lang="en-US" sz="1400" b="0" i="0" u="none" strike="noStrike" dirty="0">
                          <a:latin typeface="Arial"/>
                        </a:rPr>
                        <a:t>TOWN OF BOURNE</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854">
                <a:tc gridSpan="6">
                  <a:txBody>
                    <a:bodyPr/>
                    <a:lstStyle/>
                    <a:p>
                      <a:pPr algn="ctr" fontAlgn="b"/>
                      <a:r>
                        <a:rPr lang="en-US" sz="1400" b="0" i="0" u="none" strike="noStrike" dirty="0">
                          <a:latin typeface="Arial"/>
                        </a:rPr>
                        <a:t>INTEGRATED SOLID WASTE MANAGEMENT </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854">
                <a:tc gridSpan="6">
                  <a:txBody>
                    <a:bodyPr/>
                    <a:lstStyle/>
                    <a:p>
                      <a:pPr algn="ctr" fontAlgn="b"/>
                      <a:r>
                        <a:rPr lang="en-US" sz="1400" b="0" i="0" u="none" strike="noStrike" dirty="0">
                          <a:latin typeface="Arial"/>
                        </a:rPr>
                        <a:t>Revenues - Budget vs. Actual</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854">
                <a:tc gridSpan="6">
                  <a:txBody>
                    <a:bodyPr/>
                    <a:lstStyle/>
                    <a:p>
                      <a:pPr algn="ctr" fontAlgn="b"/>
                      <a:r>
                        <a:rPr lang="en-US" sz="1400" b="0" i="0" u="none" strike="noStrike" dirty="0">
                          <a:latin typeface="Arial"/>
                        </a:rPr>
                        <a:t>Year Ended June 30, </a:t>
                      </a:r>
                      <a:r>
                        <a:rPr lang="en-US" sz="1400" b="0" i="0" u="none" strike="noStrike" dirty="0" smtClean="0">
                          <a:latin typeface="Arial"/>
                        </a:rPr>
                        <a:t>2014</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530402">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r>
                        <a:rPr lang="en-US" sz="1400" b="0" i="0" u="sng" strike="noStrike" dirty="0">
                          <a:latin typeface="Arial"/>
                        </a:rPr>
                        <a:t>Fiscal </a:t>
                      </a:r>
                      <a:r>
                        <a:rPr lang="en-US" sz="1400" b="0" i="0" u="sng" strike="noStrike" dirty="0" smtClean="0">
                          <a:latin typeface="Arial"/>
                        </a:rPr>
                        <a:t>2014 </a:t>
                      </a:r>
                      <a:r>
                        <a:rPr lang="en-US" sz="1400" b="0" i="0" u="sng" strike="noStrike" dirty="0">
                          <a:latin typeface="Arial"/>
                        </a:rPr>
                        <a:t>Budget</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r>
                        <a:rPr lang="en-US" sz="1400" b="0" i="0" u="sng" strike="noStrike" dirty="0">
                          <a:latin typeface="Arial"/>
                        </a:rPr>
                        <a:t>Fiscal </a:t>
                      </a:r>
                      <a:r>
                        <a:rPr lang="en-US" sz="1400" b="0" i="0" u="sng" strike="noStrike" dirty="0" smtClean="0">
                          <a:latin typeface="Arial"/>
                        </a:rPr>
                        <a:t>2014 </a:t>
                      </a:r>
                      <a:r>
                        <a:rPr lang="en-US" sz="1400" b="0" i="0" u="sng" strike="noStrike" dirty="0">
                          <a:latin typeface="Arial"/>
                        </a:rPr>
                        <a:t>Actual</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r>
                        <a:rPr lang="en-US" sz="1400" b="0" i="0" u="sng" strike="noStrike" dirty="0" smtClean="0">
                          <a:latin typeface="Arial"/>
                        </a:rPr>
                        <a:t>Revenue Over</a:t>
                      </a:r>
                      <a:r>
                        <a:rPr lang="en-US" sz="1400" b="0" i="0" u="sng" strike="noStrike" baseline="0" dirty="0" smtClean="0">
                          <a:latin typeface="Arial"/>
                        </a:rPr>
                        <a:t> (Under)</a:t>
                      </a:r>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r>
                        <a:rPr lang="en-US" sz="1400" b="0" i="0" u="sng" strike="noStrike" dirty="0">
                          <a:latin typeface="Arial"/>
                        </a:rPr>
                        <a:t>%</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ctr"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gridSpan="2">
                  <a:txBody>
                    <a:bodyPr/>
                    <a:lstStyle/>
                    <a:p>
                      <a:pPr algn="l" fontAlgn="b"/>
                      <a:r>
                        <a:rPr lang="en-US" sz="1400" b="0" i="0" u="none" strike="noStrike" dirty="0">
                          <a:latin typeface="Arial"/>
                        </a:rPr>
                        <a:t>User Charges:</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hMerge="1">
                  <a:txBody>
                    <a:bodyPr/>
                    <a:lstStyle/>
                    <a:p>
                      <a:endParaRPr lang="en-US"/>
                    </a:p>
                  </a:txBody>
                  <a:tcPr/>
                </a:tc>
                <a:tc>
                  <a:txBody>
                    <a:bodyPr/>
                    <a:lstStyle/>
                    <a:p>
                      <a:pPr algn="l" fontAlgn="b"/>
                      <a:r>
                        <a:rPr lang="en-US" sz="1400" b="0" i="0" u="none" strike="noStrike" dirty="0">
                          <a:latin typeface="Arial"/>
                        </a:rPr>
                        <a:t> $     </a:t>
                      </a:r>
                      <a:r>
                        <a:rPr lang="en-US" sz="1400" b="0" i="0" u="none" strike="noStrike" dirty="0" smtClean="0">
                          <a:latin typeface="Arial"/>
                        </a:rPr>
                        <a:t>10,481,757.00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10,658,637.78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176,880.78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smtClean="0">
                          <a:latin typeface="Arial"/>
                        </a:rPr>
                        <a:t>101.69%</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gridSpan="2">
                  <a:txBody>
                    <a:bodyPr/>
                    <a:lstStyle/>
                    <a:p>
                      <a:pPr algn="l" fontAlgn="b"/>
                      <a:r>
                        <a:rPr lang="en-US" sz="1400" b="0" i="0" u="none" strike="noStrike" dirty="0">
                          <a:latin typeface="Arial"/>
                        </a:rPr>
                        <a:t>Other Departmental revenue</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hMerge="1">
                  <a:txBody>
                    <a:bodyPr/>
                    <a:lstStyle/>
                    <a:p>
                      <a:endParaRPr lang="en-US"/>
                    </a:p>
                  </a:txBody>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Recycling Revenue</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250,000.00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259,414.52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465343">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Miscellaneous</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sng" strike="noStrike" dirty="0">
                          <a:latin typeface="Arial"/>
                        </a:rPr>
                        <a:t> $                          -   </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sng" strike="noStrike" dirty="0">
                          <a:latin typeface="Arial"/>
                        </a:rPr>
                        <a:t> </a:t>
                      </a:r>
                      <a:endParaRPr lang="en-US" sz="1400" b="0" i="0" u="sng" strike="noStrike" dirty="0" smtClean="0">
                        <a:latin typeface="Arial"/>
                      </a:endParaRPr>
                    </a:p>
                    <a:p>
                      <a:pPr algn="l" fontAlgn="b"/>
                      <a:r>
                        <a:rPr lang="en-US" sz="1400" b="0" i="0" u="sng" strike="noStrike" dirty="0" smtClean="0">
                          <a:latin typeface="Arial"/>
                        </a:rPr>
                        <a:t>$         12,458.38   </a:t>
                      </a:r>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a:latin typeface="Arial"/>
                        </a:rPr>
                        <a:t>Total Other Departmental</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250,000.00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271,872.90 </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none" strike="noStrike" dirty="0">
                          <a:latin typeface="Arial"/>
                        </a:rPr>
                        <a:t> $          </a:t>
                      </a:r>
                      <a:r>
                        <a:rPr lang="en-US" sz="1400" b="0" i="0" u="none" strike="noStrike" dirty="0" smtClean="0">
                          <a:latin typeface="Arial"/>
                        </a:rPr>
                        <a:t>21,872.90</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smtClean="0">
                          <a:latin typeface="Arial"/>
                        </a:rPr>
                        <a:t>108.75%</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267854">
                <a:tc gridSpan="2">
                  <a:txBody>
                    <a:bodyPr/>
                    <a:lstStyle/>
                    <a:p>
                      <a:pPr algn="l" fontAlgn="b"/>
                      <a:r>
                        <a:rPr lang="en-US" sz="1400" b="0" i="0" u="none" strike="noStrike" dirty="0">
                          <a:latin typeface="Arial"/>
                        </a:rPr>
                        <a:t>Investment Income</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hMerge="1">
                  <a:txBody>
                    <a:bodyPr/>
                    <a:lstStyle/>
                    <a:p>
                      <a:endParaRPr lang="en-US"/>
                    </a:p>
                  </a:txBody>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304981">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a:latin typeface="Arial"/>
                        </a:rPr>
                        <a:t>Total Investment Income</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sng" strike="noStrike" dirty="0">
                          <a:latin typeface="Arial"/>
                        </a:rPr>
                        <a:t> $           </a:t>
                      </a:r>
                      <a:r>
                        <a:rPr lang="en-US" sz="1400" b="0" i="0" u="sng" strike="noStrike" dirty="0" smtClean="0">
                          <a:latin typeface="Arial"/>
                        </a:rPr>
                        <a:t>15,000.00 </a:t>
                      </a:r>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sng" strike="noStrike" dirty="0">
                          <a:latin typeface="Arial"/>
                        </a:rPr>
                        <a:t> $         </a:t>
                      </a:r>
                      <a:r>
                        <a:rPr lang="en-US" sz="1400" b="0" i="0" u="sng" strike="noStrike" dirty="0" smtClean="0">
                          <a:latin typeface="Arial"/>
                        </a:rPr>
                        <a:t>13,917.12 </a:t>
                      </a:r>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sng" strike="noStrike" dirty="0">
                          <a:latin typeface="Arial"/>
                        </a:rPr>
                        <a:t> </a:t>
                      </a:r>
                      <a:r>
                        <a:rPr lang="en-US" sz="1400" b="0" i="0" u="sng" strike="noStrike" dirty="0" smtClean="0">
                          <a:latin typeface="Arial"/>
                        </a:rPr>
                        <a:t>($          1,082.88) </a:t>
                      </a:r>
                      <a:endParaRPr lang="en-US" sz="1400" b="0" i="0" u="sng"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smtClean="0">
                          <a:latin typeface="Arial"/>
                        </a:rPr>
                        <a:t>92.78%</a:t>
                      </a:r>
                      <a:endParaRPr lang="en-US" sz="14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836641">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r" fontAlgn="b"/>
                      <a:r>
                        <a:rPr lang="en-US" sz="1400" b="0" i="0" u="none" strike="noStrike" dirty="0">
                          <a:latin typeface="Arial"/>
                        </a:rPr>
                        <a:t>Total</a:t>
                      </a: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dbl" strike="noStrike" dirty="0">
                          <a:latin typeface="Arial"/>
                        </a:rPr>
                        <a:t> $    </a:t>
                      </a:r>
                      <a:r>
                        <a:rPr lang="en-US" sz="1400" b="0" i="0" u="dbl" strike="noStrike" dirty="0" smtClean="0">
                          <a:latin typeface="Arial"/>
                        </a:rPr>
                        <a:t> 10,746,757.00 </a:t>
                      </a:r>
                      <a:endParaRPr lang="en-US" sz="1400" b="0" i="0" u="dbl"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dbl" strike="noStrike" dirty="0">
                          <a:latin typeface="Arial"/>
                        </a:rPr>
                        <a:t> $ </a:t>
                      </a:r>
                      <a:r>
                        <a:rPr lang="en-US" sz="1400" b="0" i="0" u="dbl" strike="noStrike" dirty="0" smtClean="0">
                          <a:latin typeface="Arial"/>
                        </a:rPr>
                        <a:t>10,944,427.80 </a:t>
                      </a:r>
                      <a:endParaRPr lang="en-US" sz="1400" b="0" i="0" u="dbl"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dbl" strike="noStrike" dirty="0">
                          <a:latin typeface="Arial"/>
                        </a:rPr>
                        <a:t> </a:t>
                      </a:r>
                      <a:r>
                        <a:rPr lang="en-US" sz="1400" b="0" i="0" u="dbl" strike="noStrike" dirty="0" smtClean="0">
                          <a:latin typeface="Arial"/>
                        </a:rPr>
                        <a:t>$        197,670.80 </a:t>
                      </a:r>
                      <a:endParaRPr lang="en-US" sz="1400" b="0" i="0" u="dbl"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r>
                        <a:rPr lang="en-US" sz="1400" b="0" i="0" u="dbl" strike="noStrike" dirty="0">
                          <a:latin typeface="Arial"/>
                        </a:rPr>
                        <a:t> </a:t>
                      </a:r>
                      <a:r>
                        <a:rPr lang="en-US" sz="1400" b="0" i="0" u="dbl" strike="noStrike" dirty="0" smtClean="0">
                          <a:latin typeface="Arial"/>
                        </a:rPr>
                        <a:t>$101.84%</a:t>
                      </a:r>
                      <a:endParaRPr lang="en-US" sz="1400" b="0" i="0" u="dbl"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r h="171742">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c>
                  <a:txBody>
                    <a:bodyPr/>
                    <a:lstStyle/>
                    <a:p>
                      <a:pPr algn="l" fontAlgn="b"/>
                      <a:endParaRPr lang="en-US" sz="1000" b="0" i="0" u="none" strike="noStrike" dirty="0">
                        <a:latin typeface="Arial"/>
                      </a:endParaRPr>
                    </a:p>
                  </a:txBody>
                  <a:tcPr marL="8063" marR="8063" marT="80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7F9A"/>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381004"/>
          <a:ext cx="8610598" cy="6248396"/>
        </p:xfrm>
        <a:graphic>
          <a:graphicData uri="http://schemas.openxmlformats.org/drawingml/2006/table">
            <a:tbl>
              <a:tblPr/>
              <a:tblGrid>
                <a:gridCol w="37740"/>
                <a:gridCol w="171073"/>
                <a:gridCol w="1450107"/>
                <a:gridCol w="1087565"/>
                <a:gridCol w="1261899"/>
                <a:gridCol w="1187668"/>
                <a:gridCol w="1113440"/>
                <a:gridCol w="1161340"/>
                <a:gridCol w="1139766"/>
              </a:tblGrid>
              <a:tr h="253406">
                <a:tc gridSpan="9">
                  <a:txBody>
                    <a:bodyPr/>
                    <a:lstStyle/>
                    <a:p>
                      <a:pPr algn="ctr" fontAlgn="b"/>
                      <a:r>
                        <a:rPr lang="en-US" sz="1400" b="0" i="0" u="none" strike="noStrike" dirty="0">
                          <a:latin typeface="Arial"/>
                        </a:rPr>
                        <a:t>TOWN OF BOURNE</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06">
                <a:tc gridSpan="9">
                  <a:txBody>
                    <a:bodyPr/>
                    <a:lstStyle/>
                    <a:p>
                      <a:pPr algn="ctr" fontAlgn="b"/>
                      <a:r>
                        <a:rPr lang="en-US" sz="1400" b="0" i="0" u="none" strike="noStrike" dirty="0">
                          <a:latin typeface="Arial"/>
                        </a:rPr>
                        <a:t>INTEGRATED SOLID WASTE MANAGEMENT </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3406">
                <a:tc gridSpan="9">
                  <a:txBody>
                    <a:bodyPr/>
                    <a:lstStyle/>
                    <a:p>
                      <a:pPr algn="ctr" fontAlgn="b"/>
                      <a:r>
                        <a:rPr lang="en-US" sz="1400" b="0" i="0" u="none" strike="noStrike" dirty="0">
                          <a:latin typeface="Arial"/>
                        </a:rPr>
                        <a:t>Appropriations &amp; Expenditures</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882">
                <a:tc gridSpan="9">
                  <a:txBody>
                    <a:bodyPr/>
                    <a:lstStyle/>
                    <a:p>
                      <a:pPr algn="ctr" fontAlgn="b"/>
                      <a:r>
                        <a:rPr lang="en-US" sz="1400" b="0" i="0" u="none" strike="noStrike" dirty="0">
                          <a:latin typeface="Arial"/>
                        </a:rPr>
                        <a:t>Year Ended June 30</a:t>
                      </a:r>
                      <a:r>
                        <a:rPr lang="en-US" sz="1400" b="0" i="0" u="none" strike="noStrike" dirty="0" smtClean="0">
                          <a:latin typeface="Arial"/>
                        </a:rPr>
                        <a:t>, 2014</a:t>
                      </a:r>
                      <a:endParaRPr lang="en-US" sz="14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5972">
                <a:tc>
                  <a:txBody>
                    <a:bodyPr/>
                    <a:lstStyle/>
                    <a:p>
                      <a:pPr algn="ctr" fontAlgn="b"/>
                      <a:endParaRPr lang="en-US" sz="800" b="1"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gridSpan="2">
                  <a:txBody>
                    <a:bodyPr/>
                    <a:lstStyle/>
                    <a:p>
                      <a:endParaRPr lang="en-US" dirty="0"/>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pPr algn="ctr" fontAlgn="b"/>
                      <a:endParaRPr lang="en-US" sz="1200" b="1"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sng" strike="noStrike" dirty="0">
                          <a:latin typeface="Arial"/>
                        </a:rPr>
                        <a:t>Balance </a:t>
                      </a:r>
                      <a:r>
                        <a:rPr lang="en-US" sz="1200" b="0" i="0" u="sng" strike="noStrike" dirty="0" smtClean="0">
                          <a:latin typeface="Arial"/>
                        </a:rPr>
                        <a:t>7/1/2013</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ctr" fontAlgn="b"/>
                      <a:r>
                        <a:rPr lang="en-US" sz="1200" b="0" i="0" u="sng" strike="noStrike" dirty="0" smtClean="0">
                          <a:latin typeface="Arial"/>
                        </a:rPr>
                        <a:t>Appropriation</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ctr" fontAlgn="b"/>
                      <a:r>
                        <a:rPr lang="en-US" sz="1200" b="0" i="0" u="sng" strike="noStrike" dirty="0">
                          <a:latin typeface="Arial"/>
                        </a:rPr>
                        <a:t>Expenditures</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ctr" fontAlgn="b"/>
                      <a:r>
                        <a:rPr lang="en-US" sz="1200" b="0" i="0" u="sng" strike="noStrike" dirty="0">
                          <a:latin typeface="Arial"/>
                        </a:rPr>
                        <a:t>Transfers In (Transfer Out)</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ctr" fontAlgn="b"/>
                      <a:r>
                        <a:rPr lang="en-US" sz="1200" b="0" i="0" u="sng" strike="noStrike" dirty="0">
                          <a:latin typeface="Arial"/>
                        </a:rPr>
                        <a:t>Closed to Fund Balance</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ctr" fontAlgn="b"/>
                      <a:r>
                        <a:rPr lang="en-US" sz="1200" b="0" i="0" u="sng" strike="noStrike" dirty="0" smtClean="0">
                          <a:latin typeface="Arial"/>
                        </a:rPr>
                        <a:t>Encumbered Balance 6/30/2014</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253406">
                <a:tc gridSpan="3">
                  <a:txBody>
                    <a:bodyPr/>
                    <a:lstStyle/>
                    <a:p>
                      <a:pPr algn="l" fontAlgn="b"/>
                      <a:r>
                        <a:rPr lang="en-US" sz="1200" b="0" i="0" u="none" strike="noStrike" dirty="0">
                          <a:latin typeface="Arial"/>
                        </a:rPr>
                        <a:t>Operating Budget:</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r>
                        <a:rPr lang="en-US" sz="1200" b="0" i="0" u="none" strike="noStrike" dirty="0">
                          <a:latin typeface="Arial"/>
                        </a:rPr>
                        <a:t>Salaries</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1,922,662.00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1,760,966.25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161,695.75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r>
                        <a:rPr lang="en-US" sz="1200" b="0" i="0" u="none" strike="noStrike" dirty="0">
                          <a:latin typeface="Arial"/>
                        </a:rPr>
                        <a:t>Expenses</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21,375.95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4,027,150.00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3,842,930.53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smtClean="0">
                          <a:latin typeface="Arial"/>
                        </a:rPr>
                        <a:t>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57,225.96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148,369.46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r>
                        <a:rPr lang="en-US" sz="1200" b="0" i="0" u="none" strike="noStrike" dirty="0">
                          <a:latin typeface="Arial"/>
                        </a:rPr>
                        <a:t>Debt Service</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2,109,500.00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2,109,500.00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r>
                        <a:rPr lang="en-US" sz="1200" b="0" i="0" u="none" strike="noStrike" dirty="0">
                          <a:latin typeface="Arial"/>
                        </a:rPr>
                        <a:t>Reserve Fund</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endParaRPr lang="en-US" sz="1200" b="0" i="0" u="none" strike="noStrike" dirty="0" smtClean="0">
                        <a:latin typeface="Arial"/>
                      </a:endParaRPr>
                    </a:p>
                    <a:p>
                      <a:pPr algn="r" fontAlgn="b"/>
                      <a:r>
                        <a:rPr lang="en-US" sz="1200" b="0" i="0" u="none" strike="noStrike" dirty="0" smtClean="0">
                          <a:latin typeface="Arial"/>
                        </a:rPr>
                        <a:t>200,000.00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a:t>
                      </a:r>
                      <a:r>
                        <a:rPr lang="en-US" sz="1200" b="0" i="0" u="none" strike="noStrike" dirty="0" smtClean="0">
                          <a:latin typeface="Arial"/>
                        </a:rPr>
                        <a:t>$200,000.00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745972">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r>
                        <a:rPr lang="en-US" sz="1200" b="0" i="0" u="none" strike="noStrike" dirty="0">
                          <a:latin typeface="Arial"/>
                        </a:rPr>
                        <a:t>Host Community Fee</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   </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600,000.00 </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631,307,91 </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   </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(31,307.91)</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sng" strike="noStrike" dirty="0">
                          <a:latin typeface="Arial"/>
                        </a:rPr>
                        <a:t>                          </a:t>
                      </a:r>
                      <a:r>
                        <a:rPr lang="en-US" sz="1200" b="0" i="0" u="sng" strike="noStrike" dirty="0" smtClean="0">
                          <a:latin typeface="Arial"/>
                        </a:rPr>
                        <a:t>   </a:t>
                      </a:r>
                      <a:endParaRPr lang="en-US" sz="1200" b="0" i="0" u="sng"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r" fontAlgn="b"/>
                      <a:r>
                        <a:rPr lang="en-US" sz="1200" b="0" i="0" u="none" strike="noStrike" dirty="0">
                          <a:latin typeface="Arial"/>
                        </a:rPr>
                        <a:t>Sub-Total</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21,375.95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8,859,312.00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8,344,704.69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smtClean="0">
                          <a:latin typeface="Arial"/>
                        </a:rPr>
                        <a:t>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387,613.80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148,369.46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253406">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499689">
                <a:tc gridSpan="3">
                  <a:txBody>
                    <a:bodyPr/>
                    <a:lstStyle/>
                    <a:p>
                      <a:pPr algn="l" fontAlgn="b"/>
                      <a:r>
                        <a:rPr lang="en-US" sz="1200" b="0" i="0" u="none" strike="noStrike" dirty="0">
                          <a:latin typeface="Arial"/>
                        </a:rPr>
                        <a:t>Indirect Costs Total</a:t>
                      </a: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hMerge="1">
                  <a:txBody>
                    <a:bodyPr/>
                    <a:lstStyle/>
                    <a:p>
                      <a:endParaRPr lang="en-US"/>
                    </a:p>
                  </a:txBody>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1,887,445.00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1,887,445.00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r>
                        <a:rPr lang="en-US" sz="1200" b="0" i="0" u="none" strike="noStrike" dirty="0">
                          <a:latin typeface="Arial"/>
                        </a:rPr>
                        <a:t> $                      </a:t>
                      </a:r>
                      <a:r>
                        <a:rPr lang="en-US" sz="1200" b="0" i="0" u="none" strike="noStrike" dirty="0" smtClean="0">
                          <a:latin typeface="Arial"/>
                        </a:rPr>
                        <a:t>-   </a:t>
                      </a:r>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r h="253406">
                <a:tc gridSpan="2">
                  <a:txBody>
                    <a:bodyPr/>
                    <a:lstStyle/>
                    <a:p>
                      <a:pPr algn="l" fontAlgn="b"/>
                      <a:endParaRPr lang="en-US" sz="8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hMerge="1">
                  <a:txBody>
                    <a:bodyPr/>
                    <a:lstStyle/>
                    <a:p>
                      <a:endParaRPr lang="en-US"/>
                    </a:p>
                  </a:txBody>
                  <a:tcPr/>
                </a:tc>
                <a:tc>
                  <a:txBody>
                    <a:bodyPr/>
                    <a:lstStyle/>
                    <a:p>
                      <a:pPr algn="l"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c>
                  <a:txBody>
                    <a:bodyPr/>
                    <a:lstStyle/>
                    <a:p>
                      <a:pPr algn="r" fontAlgn="b"/>
                      <a:endParaRPr lang="en-US" sz="1200" b="0" i="0" u="none" strike="noStrike" dirty="0">
                        <a:latin typeface="Arial"/>
                      </a:endParaRPr>
                    </a:p>
                  </a:txBody>
                  <a:tcPr marL="6170" marR="6170" marT="61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7752"/>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
          <a:ext cx="8762999" cy="6697313"/>
        </p:xfrm>
        <a:graphic>
          <a:graphicData uri="http://schemas.openxmlformats.org/drawingml/2006/table">
            <a:tbl>
              <a:tblPr/>
              <a:tblGrid>
                <a:gridCol w="317176"/>
                <a:gridCol w="317176"/>
                <a:gridCol w="2537409"/>
                <a:gridCol w="1740400"/>
                <a:gridCol w="1480153"/>
                <a:gridCol w="1382560"/>
                <a:gridCol w="988125"/>
              </a:tblGrid>
              <a:tr h="209141">
                <a:tc gridSpan="7">
                  <a:txBody>
                    <a:bodyPr/>
                    <a:lstStyle/>
                    <a:p>
                      <a:pPr algn="ctr" fontAlgn="b"/>
                      <a:r>
                        <a:rPr lang="en-US" sz="1400" b="0" i="0" u="none" strike="noStrike" dirty="0">
                          <a:latin typeface="Arial"/>
                        </a:rPr>
                        <a:t>SEWER ENTERPRISE FUND</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141">
                <a:tc gridSpan="7">
                  <a:txBody>
                    <a:bodyPr/>
                    <a:lstStyle/>
                    <a:p>
                      <a:pPr algn="ctr" fontAlgn="b"/>
                      <a:r>
                        <a:rPr lang="en-US" sz="1400" b="0" i="0" u="none" strike="noStrike" dirty="0">
                          <a:latin typeface="Arial"/>
                        </a:rPr>
                        <a:t>Revenues - Budget vs. Actual</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141">
                <a:tc gridSpan="7">
                  <a:txBody>
                    <a:bodyPr/>
                    <a:lstStyle/>
                    <a:p>
                      <a:pPr algn="ctr" fontAlgn="b"/>
                      <a:r>
                        <a:rPr lang="en-US" sz="1400" b="0" i="0" u="none" strike="noStrike" dirty="0">
                          <a:latin typeface="Arial"/>
                        </a:rPr>
                        <a:t>Year Ended June 30, </a:t>
                      </a:r>
                      <a:r>
                        <a:rPr lang="en-US" sz="1400" b="0" i="0" u="none" strike="noStrike" dirty="0" smtClean="0">
                          <a:latin typeface="Arial"/>
                        </a:rPr>
                        <a:t>2014</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391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sng" strike="noStrike" dirty="0">
                          <a:latin typeface="Arial"/>
                        </a:rPr>
                        <a:t>Fiscal </a:t>
                      </a:r>
                      <a:r>
                        <a:rPr lang="en-US" sz="1400" b="0" i="0" u="sng" strike="noStrike" dirty="0" smtClean="0">
                          <a:latin typeface="Arial"/>
                        </a:rPr>
                        <a:t>2014 </a:t>
                      </a:r>
                      <a:r>
                        <a:rPr lang="en-US" sz="1400" b="0" i="0" u="sng" strike="noStrike" dirty="0">
                          <a:latin typeface="Arial"/>
                        </a:rPr>
                        <a:t>Budget</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sng" strike="noStrike" dirty="0">
                          <a:latin typeface="Arial"/>
                        </a:rPr>
                        <a:t>Fiscal </a:t>
                      </a:r>
                      <a:r>
                        <a:rPr lang="en-US" sz="1400" b="0" i="0" u="sng" strike="noStrike" dirty="0" smtClean="0">
                          <a:latin typeface="Arial"/>
                        </a:rPr>
                        <a:t>2014 </a:t>
                      </a:r>
                      <a:r>
                        <a:rPr lang="en-US" sz="1400" b="0" i="0" u="sng" strike="noStrike" dirty="0">
                          <a:latin typeface="Arial"/>
                        </a:rPr>
                        <a:t>Actual</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sng" strike="noStrike" dirty="0" smtClean="0">
                          <a:latin typeface="Arial"/>
                        </a:rPr>
                        <a:t>Revenue</a:t>
                      </a:r>
                      <a:r>
                        <a:rPr lang="en-US" sz="1400" b="0" i="0" u="sng" strike="noStrike" baseline="0" dirty="0" smtClean="0">
                          <a:latin typeface="Arial"/>
                        </a:rPr>
                        <a:t> Over(Under) Budget</a:t>
                      </a:r>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sng" strike="noStrike" dirty="0">
                          <a:latin typeface="Arial"/>
                        </a:rPr>
                        <a:t>%</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gridSpan="3">
                  <a:txBody>
                    <a:bodyPr/>
                    <a:lstStyle/>
                    <a:p>
                      <a:pPr algn="l" fontAlgn="b"/>
                      <a:r>
                        <a:rPr lang="en-US" sz="1400" b="0" i="0" u="none" strike="noStrike" dirty="0">
                          <a:latin typeface="Arial"/>
                        </a:rPr>
                        <a:t>User Charges:</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400" b="0" i="0" u="none" strike="noStrike" dirty="0">
                          <a:latin typeface="Arial"/>
                        </a:rPr>
                        <a:t>Sewer User Fees:</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a:t>
                      </a:r>
                      <a:r>
                        <a:rPr lang="en-US" sz="1400" b="0" i="0" u="none" strike="noStrike" dirty="0" smtClean="0">
                          <a:latin typeface="Arial"/>
                        </a:rPr>
                        <a:t>$    806,740.56</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l" fontAlgn="b"/>
                      <a:r>
                        <a:rPr lang="en-US" sz="1400" b="0" i="0" u="none" strike="noStrike" dirty="0">
                          <a:latin typeface="Arial"/>
                        </a:rPr>
                        <a:t>Sewer User Charges Added to Taxes</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latin typeface="Arial"/>
                        </a:rPr>
                        <a:t> </a:t>
                      </a:r>
                      <a:r>
                        <a:rPr lang="en-US" sz="1400" b="0" i="0" u="sng" strike="noStrike" dirty="0">
                          <a:latin typeface="Arial"/>
                        </a:rPr>
                        <a:t>$      </a:t>
                      </a:r>
                      <a:r>
                        <a:rPr lang="en-US" sz="1400" b="0" i="0" u="sng" strike="noStrike" dirty="0" smtClean="0">
                          <a:latin typeface="Arial"/>
                        </a:rPr>
                        <a:t>83,643.24 </a:t>
                      </a:r>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dirty="0">
                          <a:latin typeface="Arial"/>
                        </a:rPr>
                        <a:t>Total User Charges</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805,000.00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890,383.80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 85,383.80</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dirty="0" smtClean="0">
                          <a:latin typeface="Arial"/>
                        </a:rPr>
                        <a:t>110.61%</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gridSpan="3">
                  <a:txBody>
                    <a:bodyPr/>
                    <a:lstStyle/>
                    <a:p>
                      <a:pPr algn="l" fontAlgn="b"/>
                      <a:r>
                        <a:rPr lang="en-US" sz="1400" b="0" i="0" u="none" strike="noStrike" dirty="0">
                          <a:latin typeface="Arial"/>
                        </a:rPr>
                        <a:t>Sewer Betterment Receipts:</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l" fontAlgn="b"/>
                      <a:r>
                        <a:rPr lang="en-US" sz="1400" b="0" i="0" u="none" strike="noStrike" dirty="0">
                          <a:latin typeface="Arial"/>
                        </a:rPr>
                        <a:t>Sewer Assessment Paid in Advance</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latin typeface="Arial"/>
                        </a:rPr>
                        <a:t> $        </a:t>
                      </a:r>
                      <a:r>
                        <a:rPr lang="en-US" sz="1400" b="0" i="0" u="none" strike="noStrike" dirty="0" smtClean="0">
                          <a:latin typeface="Arial"/>
                        </a:rPr>
                        <a:t>1,380.42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6221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400" b="0" i="0" u="none" strike="noStrike" dirty="0">
                          <a:latin typeface="Arial"/>
                        </a:rPr>
                        <a:t>Apportioned Sewer Betterment:</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32,983.95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400" b="0" i="0" u="none" strike="noStrike" dirty="0">
                          <a:latin typeface="Arial"/>
                        </a:rPr>
                        <a:t>Committed Interest:</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a:t>
                      </a:r>
                      <a:r>
                        <a:rPr lang="en-US" sz="1400" b="0" i="0" u="sng" strike="noStrike" dirty="0">
                          <a:latin typeface="Arial"/>
                        </a:rPr>
                        <a:t>$        </a:t>
                      </a:r>
                      <a:r>
                        <a:rPr lang="en-US" sz="1400" b="0" i="0" u="sng" strike="noStrike" dirty="0" smtClean="0">
                          <a:latin typeface="Arial"/>
                        </a:rPr>
                        <a:t>2,907.18</a:t>
                      </a:r>
                      <a:endParaRPr lang="en-US" sz="1400" b="0" i="0" u="sng"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25,000.00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37,271.55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a:t>
                      </a:r>
                      <a:r>
                        <a:rPr lang="en-US" sz="1400" b="0" i="0" u="none" strike="noStrike" dirty="0" smtClean="0">
                          <a:latin typeface="Arial"/>
                        </a:rPr>
                        <a:t>$     12,271.55</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dirty="0" smtClean="0">
                          <a:latin typeface="Arial"/>
                        </a:rPr>
                        <a:t>149.09%</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gridSpan="3">
                  <a:txBody>
                    <a:bodyPr/>
                    <a:lstStyle/>
                    <a:p>
                      <a:pPr algn="l" fontAlgn="b"/>
                      <a:r>
                        <a:rPr lang="en-US" sz="1400" b="0" i="0" u="none" strike="noStrike" dirty="0">
                          <a:latin typeface="Arial"/>
                        </a:rPr>
                        <a:t>Other Departmental Revenue:</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dirty="0">
                          <a:latin typeface="Arial"/>
                        </a:rPr>
                        <a:t> $           </a:t>
                      </a:r>
                      <a:r>
                        <a:rPr lang="en-US" sz="1400" b="0" i="0" u="none" strike="noStrike" dirty="0" smtClean="0">
                          <a:latin typeface="Arial"/>
                        </a:rPr>
                        <a:t>21,086.00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35,030.41 </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dirty="0">
                          <a:latin typeface="Arial"/>
                        </a:rPr>
                        <a:t> $     </a:t>
                      </a:r>
                      <a:r>
                        <a:rPr lang="en-US" sz="1400" b="0" i="0" u="none" strike="noStrike" dirty="0" smtClean="0">
                          <a:latin typeface="Arial"/>
                        </a:rPr>
                        <a:t>13,944.41</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dirty="0" smtClean="0">
                          <a:latin typeface="Arial"/>
                        </a:rPr>
                        <a:t>166.13%</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gridSpan="3">
                  <a:txBody>
                    <a:bodyPr/>
                    <a:lstStyle/>
                    <a:p>
                      <a:pPr algn="l" fontAlgn="b"/>
                      <a:r>
                        <a:rPr lang="en-US" sz="1400" b="0" i="0" u="none" strike="noStrike" dirty="0">
                          <a:latin typeface="Arial"/>
                        </a:rPr>
                        <a:t>Investment Income</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algn="l" fontAlgn="b"/>
                      <a:r>
                        <a:rPr lang="en-US" sz="1400" b="0" i="0" u="sng" strike="noStrike" dirty="0">
                          <a:latin typeface="Arial"/>
                        </a:rPr>
                        <a:t> </a:t>
                      </a:r>
                      <a:r>
                        <a:rPr lang="en-US" sz="1400" b="0" i="0" u="none" strike="noStrike" baseline="0" dirty="0">
                          <a:latin typeface="Arial"/>
                        </a:rPr>
                        <a:t>$             </a:t>
                      </a:r>
                      <a:r>
                        <a:rPr lang="en-US" sz="1400" b="0" i="0" u="none" strike="noStrike" baseline="0" dirty="0" smtClean="0">
                          <a:latin typeface="Arial"/>
                        </a:rPr>
                        <a:t>1,000.00 </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baseline="0" dirty="0">
                          <a:latin typeface="Arial"/>
                        </a:rPr>
                        <a:t> $        </a:t>
                      </a:r>
                      <a:r>
                        <a:rPr lang="en-US" sz="1400" b="0" i="0" u="none" strike="noStrike" baseline="0" dirty="0" smtClean="0">
                          <a:latin typeface="Arial"/>
                        </a:rPr>
                        <a:t>1,696.64 </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baseline="0" dirty="0">
                          <a:latin typeface="Arial"/>
                        </a:rPr>
                        <a:t> $       </a:t>
                      </a:r>
                      <a:r>
                        <a:rPr lang="en-US" sz="1400" b="0" i="0" u="none" strike="noStrike" baseline="0" dirty="0" smtClean="0">
                          <a:latin typeface="Arial"/>
                        </a:rPr>
                        <a:t>  696.64</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baseline="0" dirty="0" smtClean="0">
                          <a:latin typeface="Arial"/>
                        </a:rPr>
                        <a:t>169.66%</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gridSpan="3">
                  <a:txBody>
                    <a:bodyPr/>
                    <a:lstStyle/>
                    <a:p>
                      <a:pPr algn="l" fontAlgn="b"/>
                      <a:r>
                        <a:rPr lang="en-US" sz="1400" b="0" i="0" u="none" strike="noStrike" dirty="0" smtClean="0">
                          <a:latin typeface="Arial"/>
                        </a:rPr>
                        <a:t>Retained</a:t>
                      </a:r>
                      <a:r>
                        <a:rPr lang="en-US" sz="1400" b="0" i="0" u="none" strike="noStrike" baseline="0" dirty="0" smtClean="0">
                          <a:latin typeface="Arial"/>
                        </a:rPr>
                        <a:t>  Earnings</a:t>
                      </a:r>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r"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baseline="0" dirty="0" smtClean="0">
                          <a:latin typeface="Arial"/>
                        </a:rPr>
                        <a:t>$           150,000.00</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none" strike="noStrike" baseline="0" dirty="0" smtClean="0">
                          <a:latin typeface="Arial"/>
                        </a:rPr>
                        <a:t>$         150,000.00</a:t>
                      </a:r>
                      <a:endParaRPr lang="en-US" sz="1400" b="0" i="0" u="none" strike="noStrike" baseline="0"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22884">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none" strike="noStrike" dirty="0">
                          <a:latin typeface="Arial"/>
                        </a:rPr>
                        <a:t>Total</a:t>
                      </a: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dbl" strike="noStrike" dirty="0">
                          <a:latin typeface="Arial"/>
                        </a:rPr>
                        <a:t> $       </a:t>
                      </a:r>
                      <a:r>
                        <a:rPr lang="en-US" sz="1400" b="0" i="0" u="dbl" strike="noStrike" dirty="0" smtClean="0">
                          <a:latin typeface="Arial"/>
                        </a:rPr>
                        <a:t> 1,002,086.00 </a:t>
                      </a:r>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dbl" strike="noStrike" dirty="0">
                          <a:latin typeface="Arial"/>
                        </a:rPr>
                        <a:t> $   </a:t>
                      </a:r>
                      <a:r>
                        <a:rPr lang="en-US" sz="1400" b="0" i="0" u="dbl" strike="noStrike" dirty="0" smtClean="0">
                          <a:latin typeface="Arial"/>
                        </a:rPr>
                        <a:t>1,114,382.40 </a:t>
                      </a:r>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US" sz="1400" b="0" i="0" u="dbl" strike="noStrike" dirty="0">
                          <a:latin typeface="Arial"/>
                        </a:rPr>
                        <a:t> $  </a:t>
                      </a:r>
                      <a:r>
                        <a:rPr lang="en-US" sz="1400" b="0" i="0" u="dbl" strike="noStrike" dirty="0" smtClean="0">
                          <a:latin typeface="Arial"/>
                        </a:rPr>
                        <a:t> 112,296,40</a:t>
                      </a:r>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fontAlgn="b"/>
                      <a:r>
                        <a:rPr lang="en-US" sz="1400" b="0" i="0" u="dbl" strike="noStrike" dirty="0" smtClean="0">
                          <a:latin typeface="Arial"/>
                        </a:rPr>
                        <a:t>111.21%</a:t>
                      </a:r>
                      <a:endParaRPr lang="en-US" sz="1400" b="0" i="0" u="dbl"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9141">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19104">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9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endParaRPr lang="en-US" sz="1400" b="0" i="0" u="none" strike="noStrike" dirty="0">
                        <a:latin typeface="Arial"/>
                      </a:endParaRPr>
                    </a:p>
                  </a:txBody>
                  <a:tcPr marL="7122" marR="7122" marT="71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1" y="228600"/>
          <a:ext cx="8686799" cy="6103529"/>
        </p:xfrm>
        <a:graphic>
          <a:graphicData uri="http://schemas.openxmlformats.org/drawingml/2006/table">
            <a:tbl>
              <a:tblPr/>
              <a:tblGrid>
                <a:gridCol w="73580"/>
                <a:gridCol w="167918"/>
                <a:gridCol w="1524381"/>
                <a:gridCol w="1103673"/>
                <a:gridCol w="1264524"/>
                <a:gridCol w="1096276"/>
                <a:gridCol w="1131231"/>
                <a:gridCol w="1080389"/>
                <a:gridCol w="1244827"/>
              </a:tblGrid>
              <a:tr h="290900">
                <a:tc gridSpan="9">
                  <a:txBody>
                    <a:bodyPr/>
                    <a:lstStyle/>
                    <a:p>
                      <a:pPr algn="ctr" fontAlgn="b"/>
                      <a:r>
                        <a:rPr lang="en-US" sz="1400" b="0" i="0" u="none" strike="noStrike" dirty="0">
                          <a:latin typeface="Arial"/>
                        </a:rPr>
                        <a:t>TOWN OF BOURNE</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900">
                <a:tc gridSpan="9">
                  <a:txBody>
                    <a:bodyPr/>
                    <a:lstStyle/>
                    <a:p>
                      <a:pPr algn="ctr" fontAlgn="b"/>
                      <a:r>
                        <a:rPr lang="en-US" sz="1400" b="0" i="0" u="none" strike="noStrike" dirty="0">
                          <a:latin typeface="Arial"/>
                        </a:rPr>
                        <a:t>SEWER ENTERPRISE</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900">
                <a:tc gridSpan="9">
                  <a:txBody>
                    <a:bodyPr/>
                    <a:lstStyle/>
                    <a:p>
                      <a:pPr algn="ctr" fontAlgn="b"/>
                      <a:r>
                        <a:rPr lang="en-US" sz="1400" b="0" i="0" u="none" strike="noStrike" dirty="0">
                          <a:latin typeface="Arial"/>
                        </a:rPr>
                        <a:t>Appropriations &amp; Expenditures</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900">
                <a:tc gridSpan="9">
                  <a:txBody>
                    <a:bodyPr/>
                    <a:lstStyle/>
                    <a:p>
                      <a:pPr algn="ctr" fontAlgn="b"/>
                      <a:r>
                        <a:rPr lang="en-US" sz="1400" b="0" i="0" u="none" strike="noStrike" dirty="0">
                          <a:latin typeface="Arial"/>
                        </a:rPr>
                        <a:t>Year Ended June 30, </a:t>
                      </a:r>
                      <a:r>
                        <a:rPr lang="en-US" sz="1400" b="0" i="0" u="none" strike="noStrike" dirty="0" smtClean="0">
                          <a:latin typeface="Arial"/>
                        </a:rPr>
                        <a:t>2014</a:t>
                      </a:r>
                      <a:endParaRPr lang="en-US" sz="14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3288">
                <a:tc>
                  <a:txBody>
                    <a:bodyPr/>
                    <a:lstStyle/>
                    <a:p>
                      <a:pPr algn="ctr" fontAlgn="b"/>
                      <a:endParaRPr lang="en-US" sz="900" b="1"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gridSpan="2">
                  <a:txBody>
                    <a:bodyPr/>
                    <a:lstStyle/>
                    <a:p>
                      <a:endParaRPr lang="en-US" sz="1200" dirty="0"/>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pPr algn="ctr" fontAlgn="b"/>
                      <a:endParaRPr lang="en-US" sz="1400" b="1" i="0" u="none" strike="noStrike">
                        <a:latin typeface="Arial"/>
                      </a:endParaRPr>
                    </a:p>
                  </a:txBody>
                  <a:tcPr marL="6814" marR="6814" marT="6814" marB="0" anchor="b">
                    <a:lnL>
                      <a:noFill/>
                    </a:lnL>
                    <a:lnR>
                      <a:noFill/>
                    </a:lnR>
                    <a:lnT>
                      <a:noFill/>
                    </a:lnT>
                    <a:lnB>
                      <a:noFill/>
                    </a:lnB>
                  </a:tcPr>
                </a:tc>
                <a:tc>
                  <a:txBody>
                    <a:bodyPr/>
                    <a:lstStyle/>
                    <a:p>
                      <a:pPr algn="ctr" fontAlgn="b"/>
                      <a:r>
                        <a:rPr lang="en-US" sz="1200" b="0" i="0" u="sng" strike="noStrike" dirty="0">
                          <a:latin typeface="Arial"/>
                        </a:rPr>
                        <a:t> Balance </a:t>
                      </a:r>
                      <a:r>
                        <a:rPr lang="en-US" sz="1200" b="0" i="0" u="sng" strike="noStrike" dirty="0" smtClean="0">
                          <a:latin typeface="Arial"/>
                        </a:rPr>
                        <a:t>7/1/2013</a:t>
                      </a:r>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ctr" fontAlgn="b"/>
                      <a:r>
                        <a:rPr lang="en-US" sz="1200" b="0" i="0" u="sng" strike="noStrike" dirty="0">
                          <a:latin typeface="Arial"/>
                        </a:rPr>
                        <a:t> Appropriation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ctr" fontAlgn="b"/>
                      <a:r>
                        <a:rPr lang="en-US" sz="1200" b="0" i="0" u="sng" strike="noStrike" dirty="0">
                          <a:latin typeface="Arial"/>
                        </a:rPr>
                        <a:t> Expenditures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ctr" fontAlgn="b"/>
                      <a:r>
                        <a:rPr lang="en-US" sz="1200" b="0" i="0" u="sng" strike="noStrike" dirty="0">
                          <a:latin typeface="Arial"/>
                        </a:rPr>
                        <a:t> Transfers In (Transfer Out)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ctr" fontAlgn="b"/>
                      <a:r>
                        <a:rPr lang="en-US" sz="1200" b="0" i="0" u="sng" strike="noStrike" dirty="0">
                          <a:latin typeface="Arial"/>
                        </a:rPr>
                        <a:t> Closed to Fund Balance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ctr" fontAlgn="b"/>
                      <a:r>
                        <a:rPr lang="en-US" sz="1200" b="0" i="0" u="sng" strike="noStrike" dirty="0" smtClean="0">
                          <a:latin typeface="Arial"/>
                        </a:rPr>
                        <a:t>Encumbered </a:t>
                      </a:r>
                      <a:r>
                        <a:rPr lang="en-US" sz="1200" b="0" i="0" u="sng" strike="noStrike" dirty="0">
                          <a:latin typeface="Arial"/>
                        </a:rPr>
                        <a:t>Balance </a:t>
                      </a:r>
                      <a:r>
                        <a:rPr lang="en-US" sz="1200" b="0" i="0" u="sng" strike="noStrike" dirty="0" smtClean="0">
                          <a:latin typeface="Arial"/>
                        </a:rPr>
                        <a:t>6/30/2014 </a:t>
                      </a:r>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290900">
                <a:tc gridSpan="3">
                  <a:txBody>
                    <a:bodyPr/>
                    <a:lstStyle/>
                    <a:p>
                      <a:pPr algn="l" fontAlgn="b"/>
                      <a:r>
                        <a:rPr lang="en-US" sz="1200" b="0" i="0" u="none" strike="noStrike" dirty="0">
                          <a:latin typeface="Arial"/>
                        </a:rPr>
                        <a:t>Operating Budget:</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Salaries</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 166,225.00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 163,438.42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   2,786.58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Expenses</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133,575.00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78,045.31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55,529.69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Wareham - Operation Expense</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a:t>
                      </a:r>
                      <a:r>
                        <a:rPr lang="en-US" sz="1200" b="0" i="0" u="none" strike="noStrike" dirty="0">
                          <a:latin typeface="Arial"/>
                        </a:rPr>
                        <a:t>273,000.00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315,326.51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smtClean="0">
                          <a:latin typeface="Arial"/>
                        </a:rPr>
                        <a:t>$     50,000.00</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7,673.49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Wareham - Capital Assessment</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smtClean="0">
                          <a:latin typeface="Arial"/>
                        </a:rPr>
                        <a:t>$</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a:t>
                      </a:r>
                      <a:r>
                        <a:rPr lang="en-US" sz="1200" b="0" i="0" u="none" strike="noStrike" dirty="0">
                          <a:latin typeface="Arial"/>
                        </a:rPr>
                        <a:t>188,478.00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188,477.53</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a:t>
                      </a:r>
                      <a:r>
                        <a:rPr lang="en-US" sz="1200" b="0" i="0" u="none" strike="noStrike" dirty="0">
                          <a:latin typeface="Arial"/>
                        </a:rPr>
                        <a:t>0.47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Debt Service</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smtClean="0">
                          <a:latin typeface="Arial"/>
                        </a:rPr>
                        <a:t>$</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53,281.00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52,788.20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492.80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316643">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l" fontAlgn="b"/>
                      <a:r>
                        <a:rPr lang="en-US" sz="1200" b="0" i="0" u="none" strike="noStrike" dirty="0">
                          <a:latin typeface="Arial"/>
                        </a:rPr>
                        <a:t>Reserve Fund</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sng" strike="noStrike" dirty="0">
                          <a:latin typeface="Arial"/>
                        </a:rPr>
                        <a:t> </a:t>
                      </a:r>
                      <a:r>
                        <a:rPr lang="en-US" sz="1200" b="0" i="0" u="sng" strike="noStrike" dirty="0" smtClean="0">
                          <a:latin typeface="Arial"/>
                        </a:rPr>
                        <a:t>$                      </a:t>
                      </a:r>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sng" strike="noStrike" dirty="0">
                          <a:latin typeface="Arial"/>
                        </a:rPr>
                        <a:t> </a:t>
                      </a:r>
                      <a:r>
                        <a:rPr lang="en-US" sz="1200" b="0" i="0" u="sng" strike="noStrike" dirty="0" smtClean="0">
                          <a:latin typeface="Arial"/>
                        </a:rPr>
                        <a:t>$    </a:t>
                      </a:r>
                      <a:r>
                        <a:rPr lang="en-US" sz="1200" b="0" i="0" u="sng" strike="noStrike" dirty="0">
                          <a:latin typeface="Arial"/>
                        </a:rPr>
                        <a:t>15,000.00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sng" strike="noStrike" dirty="0">
                          <a:latin typeface="Arial"/>
                        </a:rPr>
                        <a:t>                    </a:t>
                      </a:r>
                      <a:r>
                        <a:rPr lang="en-US" sz="1200" b="0" i="0" u="sng" strike="noStrike" dirty="0" smtClean="0">
                          <a:latin typeface="Arial"/>
                        </a:rPr>
                        <a:t>   </a:t>
                      </a:r>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sng" strike="noStrike" dirty="0" smtClean="0">
                          <a:latin typeface="Arial"/>
                        </a:rPr>
                        <a:t>   </a:t>
                      </a:r>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sng" strike="noStrike" dirty="0">
                          <a:latin typeface="Arial"/>
                        </a:rPr>
                        <a:t>       15,000.00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sng"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290900">
                <a:tc gridSpan="2">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a:txBody>
                    <a:bodyPr/>
                    <a:lstStyle/>
                    <a:p>
                      <a:pPr algn="r" fontAlgn="b"/>
                      <a:r>
                        <a:rPr lang="en-US" sz="1200" b="0" i="0" u="none" strike="noStrike" dirty="0">
                          <a:latin typeface="Arial"/>
                        </a:rPr>
                        <a:t>Sub-Total</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829,559.00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798,075.97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50,000.00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81,483.03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r h="568033">
                <a:tc gridSpan="3">
                  <a:txBody>
                    <a:bodyPr/>
                    <a:lstStyle/>
                    <a:p>
                      <a:pPr algn="l" fontAlgn="b"/>
                      <a:r>
                        <a:rPr lang="en-US" sz="1200" b="0" i="0" u="none" strike="noStrike" dirty="0">
                          <a:latin typeface="Arial"/>
                        </a:rPr>
                        <a:t>Indirect Costs Total</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a:t>
                      </a:r>
                      <a:r>
                        <a:rPr lang="en-US" sz="1200" b="0" i="0" u="none" strike="noStrike" dirty="0" smtClean="0">
                          <a:latin typeface="Arial"/>
                        </a:rPr>
                        <a:t>$   122,527.00 </a:t>
                      </a:r>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r>
                        <a:rPr lang="en-US" sz="1200" b="0" i="0" u="none" strike="noStrike" dirty="0" smtClean="0">
                          <a:latin typeface="Arial"/>
                        </a:rPr>
                        <a:t>(122,527.00</a:t>
                      </a:r>
                      <a:r>
                        <a:rPr lang="en-US" sz="1200" b="0" i="0" u="none" strike="noStrike" dirty="0">
                          <a:latin typeface="Arial"/>
                        </a:rPr>
                        <a:t>)</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endParaRPr lang="en-US" sz="1200" b="0" i="0" u="none" strike="noStrike" dirty="0">
                        <a:latin typeface="Arial"/>
                      </a:endParaRP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c>
                  <a:txBody>
                    <a:bodyPr/>
                    <a:lstStyle/>
                    <a:p>
                      <a:pPr algn="l" fontAlgn="b"/>
                      <a:r>
                        <a:rPr lang="en-US" sz="1200" b="0" i="0" u="none" strike="noStrike" dirty="0">
                          <a:latin typeface="Arial"/>
                        </a:rPr>
                        <a:t>                      -   </a:t>
                      </a:r>
                    </a:p>
                  </a:txBody>
                  <a:tcPr marL="6814" marR="6814" marT="68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9EB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400" b="1" dirty="0" smtClean="0"/>
              <a:t>Town of Bourne</a:t>
            </a:r>
            <a:endParaRPr lang="en-US" sz="2400" b="1" dirty="0"/>
          </a:p>
        </p:txBody>
      </p:sp>
      <p:sp>
        <p:nvSpPr>
          <p:cNvPr id="6" name="Text Placeholder 5"/>
          <p:cNvSpPr>
            <a:spLocks noGrp="1"/>
          </p:cNvSpPr>
          <p:nvPr>
            <p:ph type="body" sz="half" idx="2"/>
          </p:nvPr>
        </p:nvSpPr>
        <p:spPr/>
        <p:txBody>
          <a:bodyPr>
            <a:normAutofit fontScale="92500"/>
          </a:bodyPr>
          <a:lstStyle/>
          <a:p>
            <a:pPr algn="ctr"/>
            <a:r>
              <a:rPr lang="en-US" sz="2400" b="1" dirty="0" smtClean="0"/>
              <a:t>A Review of the Town’s Financial Reserves &amp; Policies</a:t>
            </a:r>
            <a:endParaRPr lang="en-US" sz="2400" b="1" dirty="0"/>
          </a:p>
        </p:txBody>
      </p:sp>
      <p:pic>
        <p:nvPicPr>
          <p:cNvPr id="4" name="Content Placeholder 3" descr="TownHallwSwan.jpg"/>
          <p:cNvPicPr>
            <a:picLocks noGrp="1" noChangeAspect="1"/>
          </p:cNvPicPr>
          <p:nvPr>
            <p:ph type="pic" idx="1"/>
          </p:nvPr>
        </p:nvPicPr>
        <p:blipFill>
          <a:blip r:embed="rId2" cstate="print"/>
          <a:srcRect t="19597" b="19597"/>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563562"/>
          </a:xfrm>
        </p:spPr>
        <p:txBody>
          <a:bodyPr>
            <a:normAutofit/>
          </a:bodyPr>
          <a:lstStyle/>
          <a:p>
            <a:pPr algn="ctr"/>
            <a:r>
              <a:rPr lang="en-US" sz="2400" b="1" dirty="0" smtClean="0"/>
              <a:t>Town of Bourne Financial Policies &amp; Reserve Slides</a:t>
            </a:r>
            <a:endParaRPr lang="en-US" sz="2400" b="1" dirty="0"/>
          </a:p>
        </p:txBody>
      </p:sp>
      <p:sp>
        <p:nvSpPr>
          <p:cNvPr id="6" name="Content Placeholder 5"/>
          <p:cNvSpPr>
            <a:spLocks noGrp="1"/>
          </p:cNvSpPr>
          <p:nvPr>
            <p:ph sz="quarter" idx="1"/>
          </p:nvPr>
        </p:nvSpPr>
        <p:spPr>
          <a:xfrm>
            <a:off x="914400" y="1066800"/>
            <a:ext cx="7772400" cy="4953000"/>
          </a:xfrm>
        </p:spPr>
        <p:txBody>
          <a:bodyPr>
            <a:normAutofit/>
          </a:bodyPr>
          <a:lstStyle/>
          <a:p>
            <a:r>
              <a:rPr lang="en-US" dirty="0" smtClean="0"/>
              <a:t>Financial Reserve Highlights</a:t>
            </a:r>
          </a:p>
          <a:p>
            <a:r>
              <a:rPr lang="en-US" dirty="0" smtClean="0"/>
              <a:t>Free Cash History</a:t>
            </a:r>
          </a:p>
          <a:p>
            <a:r>
              <a:rPr lang="en-US" dirty="0" smtClean="0"/>
              <a:t>Free Cash History by Graph</a:t>
            </a:r>
          </a:p>
          <a:p>
            <a:r>
              <a:rPr lang="en-US" dirty="0" smtClean="0"/>
              <a:t>Stabilization Fund History </a:t>
            </a:r>
          </a:p>
          <a:p>
            <a:r>
              <a:rPr lang="en-US" dirty="0" smtClean="0"/>
              <a:t>Stabilization Fund History by Graph</a:t>
            </a:r>
          </a:p>
          <a:p>
            <a:r>
              <a:rPr lang="en-US" dirty="0" smtClean="0"/>
              <a:t>Unreserved Fund Balance &amp; Stabilization Reserves to Policies</a:t>
            </a:r>
          </a:p>
          <a:p>
            <a:r>
              <a:rPr lang="en-US" dirty="0" smtClean="0"/>
              <a:t>Unreserved Fund Balance &amp; Stabilization Reserves by Graph</a:t>
            </a:r>
          </a:p>
          <a:p>
            <a:r>
              <a:rPr lang="en-US" dirty="0" smtClean="0"/>
              <a:t>Town Financial Policies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74638"/>
            <a:ext cx="7772400" cy="639762"/>
          </a:xfrm>
        </p:spPr>
        <p:txBody>
          <a:bodyPr>
            <a:normAutofit/>
          </a:bodyPr>
          <a:lstStyle/>
          <a:p>
            <a:pPr algn="ctr"/>
            <a:r>
              <a:rPr lang="en-US" sz="2400" b="1" dirty="0" smtClean="0"/>
              <a:t>Financial Reserve Highlights</a:t>
            </a:r>
            <a:endParaRPr lang="en-US" sz="2400" b="1" dirty="0"/>
          </a:p>
        </p:txBody>
      </p:sp>
      <p:sp>
        <p:nvSpPr>
          <p:cNvPr id="7" name="Content Placeholder 6"/>
          <p:cNvSpPr>
            <a:spLocks noGrp="1"/>
          </p:cNvSpPr>
          <p:nvPr>
            <p:ph sz="quarter" idx="1"/>
          </p:nvPr>
        </p:nvSpPr>
        <p:spPr>
          <a:xfrm>
            <a:off x="914400" y="1066800"/>
            <a:ext cx="7772400" cy="4953000"/>
          </a:xfrm>
        </p:spPr>
        <p:txBody>
          <a:bodyPr>
            <a:normAutofit fontScale="70000" lnSpcReduction="20000"/>
          </a:bodyPr>
          <a:lstStyle/>
          <a:p>
            <a:r>
              <a:rPr lang="en-US" dirty="0" smtClean="0"/>
              <a:t>The Town changed its policies in April 2012 from the requirement of maintaining a Unreserved Fund Balance of 5% of the General Fund Operating Budget to maintain a Free Cash Balance of 5% of the GFOB. Also changed was striving to maintain a debt service budget of at least 5% of the GFOB to striving to maintain a debt service budget of 3% of the GFOB. This was a result of the Middle School debt being refunded. </a:t>
            </a:r>
          </a:p>
          <a:p>
            <a:r>
              <a:rPr lang="en-US" dirty="0" smtClean="0"/>
              <a:t>Certified Free Cash as of July 1, 2014 is $</a:t>
            </a:r>
            <a:r>
              <a:rPr lang="en-US" dirty="0" smtClean="0"/>
              <a:t>4,897,346</a:t>
            </a:r>
            <a:r>
              <a:rPr lang="en-US" dirty="0" smtClean="0"/>
              <a:t>.  Compared to previous year of $5,700,480 .  Down $803,134  </a:t>
            </a:r>
            <a:r>
              <a:rPr lang="en-US" dirty="0" smtClean="0"/>
              <a:t>after using $2,004,000 </a:t>
            </a:r>
            <a:r>
              <a:rPr lang="en-US" dirty="0" smtClean="0"/>
              <a:t>towards FY2015 budget </a:t>
            </a:r>
            <a:r>
              <a:rPr lang="en-US" dirty="0" smtClean="0"/>
              <a:t>an </a:t>
            </a:r>
            <a:r>
              <a:rPr lang="en-US" dirty="0" smtClean="0"/>
              <a:t>increase of $604,000 from previous two years.  Free Cash is $2,129,840 over minimum policy.</a:t>
            </a:r>
          </a:p>
          <a:p>
            <a:r>
              <a:rPr lang="en-US" dirty="0" smtClean="0"/>
              <a:t>With town meeting approval of transfers totaling $950,000 back to the Stabilization fund it brought the fund to $3,517,265 still under the minimum policy amount by $357,244.  </a:t>
            </a:r>
          </a:p>
          <a:p>
            <a:r>
              <a:rPr lang="en-US" dirty="0" smtClean="0"/>
              <a:t>Net difference in Free Cash &amp; Stabilization policy amounts excess over minimum is $1,772,596 for both. </a:t>
            </a:r>
          </a:p>
          <a:p>
            <a:r>
              <a:rPr lang="en-US" dirty="0" smtClean="0"/>
              <a:t>The Unreserved Fund/Free Cash Balance has been above the town’s policy of 5% of the GFOB for the past five years.</a:t>
            </a:r>
          </a:p>
          <a:p>
            <a:r>
              <a:rPr lang="en-US" dirty="0" smtClean="0"/>
              <a:t>The Debt Service budget has been within the policy for past 3 years.</a:t>
            </a:r>
          </a:p>
          <a:p>
            <a:r>
              <a:rPr lang="en-US" dirty="0" smtClean="0"/>
              <a:t>The Employer Health Insurance Trust Fund continues to fall within the financial policy.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pPr algn="ctr"/>
            <a:r>
              <a:rPr lang="en-US" sz="2800" b="1" u="sng" dirty="0" smtClean="0"/>
              <a:t>Free Cash History</a:t>
            </a:r>
            <a:endParaRPr lang="en-US" sz="2800" b="1" u="sng" dirty="0"/>
          </a:p>
        </p:txBody>
      </p:sp>
      <p:graphicFrame>
        <p:nvGraphicFramePr>
          <p:cNvPr id="3" name="Table 2"/>
          <p:cNvGraphicFramePr>
            <a:graphicFrameLocks noGrp="1"/>
          </p:cNvGraphicFramePr>
          <p:nvPr/>
        </p:nvGraphicFramePr>
        <p:xfrm>
          <a:off x="228600" y="914402"/>
          <a:ext cx="8686799" cy="5800285"/>
        </p:xfrm>
        <a:graphic>
          <a:graphicData uri="http://schemas.openxmlformats.org/drawingml/2006/table">
            <a:tbl>
              <a:tblPr/>
              <a:tblGrid>
                <a:gridCol w="914400"/>
                <a:gridCol w="1352862"/>
                <a:gridCol w="245110"/>
                <a:gridCol w="1073815"/>
                <a:gridCol w="1143846"/>
                <a:gridCol w="1061167"/>
                <a:gridCol w="952231"/>
                <a:gridCol w="971684"/>
                <a:gridCol w="971684"/>
              </a:tblGrid>
              <a:tr h="973214">
                <a:tc>
                  <a:txBody>
                    <a:bodyPr/>
                    <a:lstStyle/>
                    <a:p>
                      <a:pPr algn="ctr" fontAlgn="b"/>
                      <a:r>
                        <a:rPr lang="en-US" sz="1200" b="1" i="0" u="none" strike="noStrike" dirty="0" smtClean="0">
                          <a:solidFill>
                            <a:schemeClr val="tx1"/>
                          </a:solidFill>
                          <a:latin typeface="Arial"/>
                        </a:rPr>
                        <a:t>Fiscal Year</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Certified Free Cash </a:t>
                      </a:r>
                      <a:r>
                        <a:rPr lang="en-US" sz="1200" b="1" i="0" u="none" strike="noStrike" dirty="0" smtClean="0">
                          <a:solidFill>
                            <a:schemeClr val="tx1"/>
                          </a:solidFill>
                          <a:latin typeface="Arial"/>
                        </a:rPr>
                        <a:t>at Beg of FY</a:t>
                      </a:r>
                    </a:p>
                    <a:p>
                      <a:pPr algn="ctr" fontAlgn="b"/>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Total Voted During Fiscal Year</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Used for Following  Fiscal Years Budget</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Used for Current Fiscal Years Budget</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Used for Capital</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Transfer to Stabilization</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i="0" u="none" strike="noStrike" dirty="0">
                          <a:solidFill>
                            <a:schemeClr val="tx1"/>
                          </a:solidFill>
                          <a:latin typeface="Arial"/>
                        </a:rPr>
                        <a:t>Used for Articles</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22184">
                <a:tc>
                  <a:txBody>
                    <a:bodyPr/>
                    <a:lstStyle/>
                    <a:p>
                      <a:pPr algn="ctr" fontAlgn="b"/>
                      <a:r>
                        <a:rPr lang="en-US" sz="1200" b="1" i="0" u="none" strike="noStrike" dirty="0">
                          <a:solidFill>
                            <a:schemeClr val="tx1"/>
                          </a:solidFill>
                          <a:latin typeface="Arial"/>
                        </a:rPr>
                        <a:t>2003</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$2,580,217.00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$ 1,881,770.53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$771,877.00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$614,177.00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$492,575.00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$3,141.53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2004</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a:t>
                      </a:r>
                      <a:r>
                        <a:rPr lang="en-US" sz="1200" b="0" i="0" u="none" strike="noStrike" dirty="0" smtClean="0">
                          <a:solidFill>
                            <a:schemeClr val="tx1"/>
                          </a:solidFill>
                          <a:latin typeface="Arial"/>
                        </a:rPr>
                        <a:t>1,613,903.00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$ 1,439,111.00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$562,736.00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$201,900.00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$624,475.00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$50,000.00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2005</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a:t>
                      </a:r>
                      <a:r>
                        <a:rPr lang="en-US" sz="1200" b="0" i="0" u="none" strike="noStrike" dirty="0" smtClean="0">
                          <a:solidFill>
                            <a:schemeClr val="tx1"/>
                          </a:solidFill>
                          <a:latin typeface="Arial"/>
                        </a:rPr>
                        <a:t>1,890,990.00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a:t>
                      </a:r>
                      <a:r>
                        <a:rPr lang="en-US" sz="1200" b="0" i="0" u="none" strike="noStrike" dirty="0" smtClean="0">
                          <a:solidFill>
                            <a:schemeClr val="tx1"/>
                          </a:solidFill>
                          <a:latin typeface="Arial"/>
                        </a:rPr>
                        <a:t>1,890,990.00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$700,829.00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$933,079.65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$248,853.00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$8,128.35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2006</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$1,107,031.00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 </a:t>
                      </a:r>
                      <a:r>
                        <a:rPr lang="en-US" sz="1200" b="0" i="0" u="none" strike="noStrike" dirty="0" smtClean="0">
                          <a:solidFill>
                            <a:schemeClr val="tx1"/>
                          </a:solidFill>
                          <a:latin typeface="Arial"/>
                        </a:rPr>
                        <a:t>($667,967.36)</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 </a:t>
                      </a:r>
                      <a:r>
                        <a:rPr lang="en-US" sz="1200" b="0" i="0" u="none" strike="noStrike" dirty="0" smtClean="0">
                          <a:solidFill>
                            <a:schemeClr val="tx1"/>
                          </a:solidFill>
                          <a:latin typeface="Arial"/>
                        </a:rPr>
                        <a:t>($700,829.00)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$32,761.64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2007</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$3,911,948.00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$ 1,459,656.57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$553,850.00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$30,749.72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$205,270.00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$587,684.85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$82,102.00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2008</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$4,262,471.00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$ 1,662,338.00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$650,478.00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$181,981.00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$700,000.00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$129,879.00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2009</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$5,252,603.00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$ 2,034,697.39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a:t>
                      </a:r>
                      <a:r>
                        <a:rPr lang="en-US" sz="1200" b="0" i="0" u="none" strike="noStrike" dirty="0" smtClean="0">
                          <a:solidFill>
                            <a:schemeClr val="tx1"/>
                          </a:solidFill>
                          <a:latin typeface="Arial"/>
                        </a:rPr>
                        <a:t>859,245.00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 </a:t>
                      </a:r>
                      <a:r>
                        <a:rPr lang="en-US" sz="1200" b="0" i="0" u="none" strike="noStrike" dirty="0" smtClean="0">
                          <a:solidFill>
                            <a:schemeClr val="tx1"/>
                          </a:solidFill>
                          <a:latin typeface="Arial"/>
                        </a:rPr>
                        <a:t>$22,500.00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$244,000.00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$887,462.00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$21,490.39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a:solidFill>
                            <a:schemeClr val="tx1"/>
                          </a:solidFill>
                          <a:latin typeface="Arial"/>
                        </a:rPr>
                        <a:t>2010</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a:t>
                      </a:r>
                      <a:r>
                        <a:rPr lang="en-US" sz="1200" b="0" i="0" u="none" strike="noStrike" dirty="0" smtClean="0">
                          <a:solidFill>
                            <a:schemeClr val="tx1"/>
                          </a:solidFill>
                          <a:latin typeface="Arial"/>
                        </a:rPr>
                        <a:t>4,897,336.00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$ 1,854,907.32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$1,780,737.00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$74,170.32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smtClean="0">
                          <a:solidFill>
                            <a:schemeClr val="tx1"/>
                          </a:solidFill>
                          <a:latin typeface="Arial"/>
                        </a:rPr>
                        <a:t>2011</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         </a:t>
                      </a:r>
                    </a:p>
                    <a:p>
                      <a:pPr algn="r" fontAlgn="b"/>
                      <a:r>
                        <a:rPr lang="en-US" sz="1200" b="0" i="0" u="none" strike="noStrike" dirty="0" smtClean="0">
                          <a:solidFill>
                            <a:schemeClr val="tx1"/>
                          </a:solidFill>
                          <a:latin typeface="Arial"/>
                        </a:rPr>
                        <a:t>$4,347,334.00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$1,340,687.00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$800,000.00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$429,375.00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$8,000.00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$88,312.00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$15,000.00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smtClean="0">
                          <a:solidFill>
                            <a:schemeClr val="tx1"/>
                          </a:solidFill>
                          <a:latin typeface="Arial"/>
                        </a:rPr>
                        <a:t>2012</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$5,099,679.00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$1,908,922.00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$1,400,000.00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$144,395.00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$169,527.00 </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$195,000.00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r>
                        <a:rPr lang="en-US" sz="1200" b="1" i="0" u="none" strike="noStrike" dirty="0" smtClean="0">
                          <a:solidFill>
                            <a:schemeClr val="tx1"/>
                          </a:solidFill>
                          <a:latin typeface="Arial"/>
                        </a:rPr>
                        <a:t>2013</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$6,510,383.00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$3,241,255.99</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$1,400,000.00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$464,500.00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$594,391.37</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$782,364.62</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81000">
                <a:tc>
                  <a:txBody>
                    <a:bodyPr/>
                    <a:lstStyle/>
                    <a:p>
                      <a:pPr algn="ctr" fontAlgn="b"/>
                      <a:endParaRPr lang="en-US" sz="1200" b="1" i="0" u="none" strike="noStrike" dirty="0" smtClean="0">
                        <a:solidFill>
                          <a:schemeClr val="tx1"/>
                        </a:solidFill>
                        <a:latin typeface="Arial"/>
                      </a:endParaRPr>
                    </a:p>
                    <a:p>
                      <a:pPr algn="ctr" fontAlgn="b"/>
                      <a:r>
                        <a:rPr lang="en-US" sz="1200" b="1" i="0" u="none" strike="noStrike" dirty="0" smtClean="0">
                          <a:solidFill>
                            <a:schemeClr val="tx1"/>
                          </a:solidFill>
                          <a:latin typeface="Arial"/>
                        </a:rPr>
                        <a:t>2014</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$5,700,480.00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$2,879,446.00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$2,004,000.00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$107,800.00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$450,000.00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smtClean="0">
                          <a:solidFill>
                            <a:schemeClr val="tx1"/>
                          </a:solidFill>
                          <a:latin typeface="Arial"/>
                        </a:rPr>
                        <a:t>$317,646.00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13887">
                <a:tc>
                  <a:txBody>
                    <a:bodyPr/>
                    <a:lstStyle/>
                    <a:p>
                      <a:pPr algn="ctr" fontAlgn="b"/>
                      <a:r>
                        <a:rPr lang="en-US" sz="1200" b="1" i="0" u="none" strike="noStrike" dirty="0" smtClean="0">
                          <a:solidFill>
                            <a:schemeClr val="tx1"/>
                          </a:solidFill>
                          <a:latin typeface="Arial"/>
                        </a:rPr>
                        <a:t>2015</a:t>
                      </a:r>
                      <a:endParaRPr lang="en-US" sz="1200" b="1"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r>
                        <a:rPr lang="en-US" sz="1200" b="0" i="0" u="none" strike="noStrike" dirty="0">
                          <a:solidFill>
                            <a:schemeClr val="tx1"/>
                          </a:solidFill>
                          <a:latin typeface="Arial"/>
                        </a:rPr>
                        <a:t> </a:t>
                      </a:r>
                      <a:r>
                        <a:rPr lang="en-US" sz="1200" b="0" i="0" u="none" strike="noStrike" dirty="0" smtClean="0">
                          <a:solidFill>
                            <a:schemeClr val="tx1"/>
                          </a:solidFill>
                          <a:latin typeface="Arial"/>
                        </a:rPr>
                        <a:t>$4,897,346.00</a:t>
                      </a:r>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b"/>
                      <a:endParaRPr lang="en-US" sz="1200" b="0" i="0" u="none" strike="noStrike" dirty="0">
                        <a:solidFill>
                          <a:schemeClr val="tx1"/>
                        </a:solidFill>
                        <a:latin typeface="Arial"/>
                      </a:endParaRP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200" b="0" i="0" u="none" strike="noStrike" dirty="0">
                          <a:solidFill>
                            <a:schemeClr val="tx1"/>
                          </a:solidFill>
                          <a:latin typeface="Arial"/>
                        </a:rPr>
                        <a:t> </a:t>
                      </a:r>
                    </a:p>
                  </a:txBody>
                  <a:tcPr marL="6153" marR="6153" marT="61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9906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914400" y="274638"/>
            <a:ext cx="7772400" cy="715962"/>
          </a:xfrm>
        </p:spPr>
        <p:txBody>
          <a:bodyPr>
            <a:normAutofit/>
          </a:bodyPr>
          <a:lstStyle/>
          <a:p>
            <a:pPr algn="ctr"/>
            <a:r>
              <a:rPr lang="en-US" sz="2800" u="sng" dirty="0" smtClean="0"/>
              <a:t>Free Cash History</a:t>
            </a:r>
            <a:endParaRPr lang="en-US" sz="28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pPr algn="ctr"/>
            <a:r>
              <a:rPr lang="en-US" sz="2400" b="1" dirty="0" smtClean="0"/>
              <a:t>Town of Bourne</a:t>
            </a:r>
            <a:br>
              <a:rPr lang="en-US" sz="2400" b="1" dirty="0" smtClean="0"/>
            </a:br>
            <a:r>
              <a:rPr lang="en-US" sz="2400" b="1" dirty="0" smtClean="0"/>
              <a:t>Fiscal Year 2014 Slides</a:t>
            </a:r>
            <a:endParaRPr lang="en-US" sz="2400" b="1" dirty="0"/>
          </a:p>
        </p:txBody>
      </p:sp>
      <p:sp>
        <p:nvSpPr>
          <p:cNvPr id="3" name="Content Placeholder 2"/>
          <p:cNvSpPr>
            <a:spLocks noGrp="1"/>
          </p:cNvSpPr>
          <p:nvPr>
            <p:ph sz="quarter" idx="4294967295"/>
          </p:nvPr>
        </p:nvSpPr>
        <p:spPr>
          <a:xfrm>
            <a:off x="381000" y="1447800"/>
            <a:ext cx="8610600" cy="4572000"/>
          </a:xfrm>
        </p:spPr>
        <p:txBody>
          <a:bodyPr>
            <a:normAutofit fontScale="92500" lnSpcReduction="20000"/>
          </a:bodyPr>
          <a:lstStyle/>
          <a:p>
            <a:pPr marL="514350" indent="-514350">
              <a:buFont typeface="+mj-lt"/>
              <a:buAutoNum type="arabicPeriod"/>
            </a:pPr>
            <a:r>
              <a:rPr lang="en-US" b="1" dirty="0" smtClean="0"/>
              <a:t>General Fund Highlights</a:t>
            </a:r>
          </a:p>
          <a:p>
            <a:pPr marL="514350" indent="-514350">
              <a:buFont typeface="+mj-lt"/>
              <a:buAutoNum type="arabicPeriod"/>
            </a:pPr>
            <a:r>
              <a:rPr lang="en-US" b="1" dirty="0" smtClean="0"/>
              <a:t>General Fund Revenues Budget vs. Actual State Aid &amp; Local Receipts</a:t>
            </a:r>
          </a:p>
          <a:p>
            <a:pPr marL="514350" indent="-514350">
              <a:buFont typeface="+mj-lt"/>
              <a:buAutoNum type="arabicPeriod"/>
            </a:pPr>
            <a:r>
              <a:rPr lang="en-US" b="1" dirty="0" smtClean="0"/>
              <a:t>Local Receipts Budget vs. Actual by graph</a:t>
            </a:r>
          </a:p>
          <a:p>
            <a:pPr marL="514350" indent="-514350">
              <a:buFont typeface="+mj-lt"/>
              <a:buAutoNum type="arabicPeriod"/>
            </a:pPr>
            <a:r>
              <a:rPr lang="en-US" b="1" dirty="0" smtClean="0"/>
              <a:t>General Fund Appropriations &amp; Expenditures</a:t>
            </a:r>
          </a:p>
          <a:p>
            <a:pPr marL="514350" indent="-514350">
              <a:buFont typeface="+mj-lt"/>
              <a:buAutoNum type="arabicPeriod"/>
            </a:pPr>
            <a:r>
              <a:rPr lang="en-US" b="1" dirty="0" smtClean="0"/>
              <a:t>General Fund Departmental Expenditures by percentage </a:t>
            </a:r>
          </a:p>
          <a:p>
            <a:pPr marL="514350" indent="-514350">
              <a:buFont typeface="+mj-lt"/>
              <a:buAutoNum type="arabicPeriod"/>
            </a:pPr>
            <a:r>
              <a:rPr lang="en-US" b="1" dirty="0" smtClean="0"/>
              <a:t>ISWM &amp; Sewer Enterprise Highlights</a:t>
            </a:r>
          </a:p>
          <a:p>
            <a:pPr marL="514350" indent="-514350">
              <a:buFont typeface="+mj-lt"/>
              <a:buAutoNum type="arabicPeriod"/>
            </a:pPr>
            <a:r>
              <a:rPr lang="en-US" b="1" dirty="0" smtClean="0"/>
              <a:t>ISWM Revenues Budget vs. Actual</a:t>
            </a:r>
          </a:p>
          <a:p>
            <a:pPr marL="514350" indent="-514350">
              <a:buFont typeface="+mj-lt"/>
              <a:buAutoNum type="arabicPeriod"/>
            </a:pPr>
            <a:r>
              <a:rPr lang="en-US" b="1" dirty="0" smtClean="0"/>
              <a:t>ISWM Appropriations &amp; Expenditures</a:t>
            </a:r>
          </a:p>
          <a:p>
            <a:pPr marL="514350" indent="-514350">
              <a:buFont typeface="+mj-lt"/>
              <a:buAutoNum type="arabicPeriod"/>
            </a:pPr>
            <a:r>
              <a:rPr lang="en-US" b="1" dirty="0" smtClean="0"/>
              <a:t>Sewer Revenues Budget vs. Actual</a:t>
            </a:r>
          </a:p>
          <a:p>
            <a:pPr marL="514350" indent="-514350">
              <a:buFont typeface="+mj-lt"/>
              <a:buAutoNum type="arabicPeriod"/>
            </a:pPr>
            <a:r>
              <a:rPr lang="en-US" b="1" dirty="0" smtClean="0"/>
              <a:t>Sewer Appropriations &amp; Expenditures</a:t>
            </a:r>
          </a:p>
          <a:p>
            <a:pPr marL="514350" indent="-514350">
              <a:buFont typeface="+mj-lt"/>
              <a:buAutoNum type="arabicPeriod"/>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sz="2800" u="sng" dirty="0" smtClean="0"/>
              <a:t>Stabilization Fund History</a:t>
            </a:r>
            <a:endParaRPr lang="en-US" sz="2800" u="sng" dirty="0"/>
          </a:p>
        </p:txBody>
      </p:sp>
      <p:graphicFrame>
        <p:nvGraphicFramePr>
          <p:cNvPr id="3" name="Table 2"/>
          <p:cNvGraphicFramePr>
            <a:graphicFrameLocks noGrp="1"/>
          </p:cNvGraphicFramePr>
          <p:nvPr/>
        </p:nvGraphicFramePr>
        <p:xfrm>
          <a:off x="381000" y="838200"/>
          <a:ext cx="8534401" cy="5562600"/>
        </p:xfrm>
        <a:graphic>
          <a:graphicData uri="http://schemas.openxmlformats.org/drawingml/2006/table">
            <a:tbl>
              <a:tblPr/>
              <a:tblGrid>
                <a:gridCol w="1683657"/>
                <a:gridCol w="1780419"/>
                <a:gridCol w="1625600"/>
                <a:gridCol w="1877180"/>
                <a:gridCol w="1567545"/>
              </a:tblGrid>
              <a:tr h="510903">
                <a:tc>
                  <a:txBody>
                    <a:bodyPr/>
                    <a:lstStyle/>
                    <a:p>
                      <a:pPr algn="ctr" fontAlgn="b"/>
                      <a:r>
                        <a:rPr lang="en-US" sz="1400" b="0" i="0" u="none" strike="noStrike" dirty="0">
                          <a:latin typeface="Arial"/>
                        </a:rPr>
                        <a:t>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b="0" i="0" u="none" strike="noStrike" dirty="0">
                          <a:latin typeface="Arial"/>
                        </a:rPr>
                        <a:t>Stabilization fund Beginning of FY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b="0" i="0" u="none" strike="noStrike" dirty="0">
                          <a:latin typeface="Arial"/>
                        </a:rPr>
                        <a:t>Used for Budgets during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b="0" i="0" u="none" strike="noStrike" dirty="0">
                          <a:latin typeface="Arial"/>
                        </a:rPr>
                        <a:t>Voted to Stabilization fund during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US" sz="1400" b="0" i="0" u="none" strike="noStrike" dirty="0">
                          <a:latin typeface="Arial"/>
                        </a:rPr>
                        <a:t>Interest earned in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479697">
                <a:tc>
                  <a:txBody>
                    <a:bodyPr/>
                    <a:lstStyle/>
                    <a:p>
                      <a:pPr algn="ctr" fontAlgn="b"/>
                      <a:r>
                        <a:rPr lang="en-US" sz="1400" b="0" i="0" u="none" strike="noStrike" dirty="0">
                          <a:latin typeface="Arial"/>
                        </a:rPr>
                        <a:t>2003</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a:t>
                      </a:r>
                      <a:r>
                        <a:rPr lang="en-US" sz="1400" b="0" i="0" u="none" strike="noStrike" dirty="0" smtClean="0">
                          <a:latin typeface="Arial"/>
                        </a:rPr>
                        <a:t>2,413,671.00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($600,000.00)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$50,000.00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$43,234.00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2004</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a:t>
                      </a:r>
                      <a:r>
                        <a:rPr lang="en-US" sz="1400" b="0" i="0" u="none" strike="noStrike" dirty="0" smtClean="0">
                          <a:latin typeface="Arial"/>
                        </a:rPr>
                        <a:t>1,906,905.00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($400,000.00)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$50,000.00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$26,295.00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2005</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a:t>
                      </a:r>
                      <a:r>
                        <a:rPr lang="en-US" sz="1400" b="0" i="0" u="none" strike="noStrike" dirty="0" smtClean="0">
                          <a:latin typeface="Arial"/>
                        </a:rPr>
                        <a:t>1,583,200.00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($200,000.00)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$183,603.00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$36,024.00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2006</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$1,602,827.00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($400,000.00)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$400,000.00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$62,736.00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2007</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$1,665,563.00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($769,898.00)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$282,213.00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$70,348.00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2008</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$1,248,226.00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$1,287,684.00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$76,628.00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2009</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$2,612,538.00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$887,462.00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a:t>
                      </a:r>
                      <a:r>
                        <a:rPr lang="en-US" sz="1400" b="0" i="0" u="none" strike="noStrike" dirty="0" smtClean="0">
                          <a:latin typeface="Arial"/>
                        </a:rPr>
                        <a:t>51,847.00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2010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$3,551,847.00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($88,312.00)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a:t>
                      </a:r>
                      <a:r>
                        <a:rPr lang="en-US" sz="1400" b="0" i="0" u="none" strike="noStrike" dirty="0" smtClean="0">
                          <a:latin typeface="Arial"/>
                        </a:rPr>
                        <a:t>39,671.00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a:latin typeface="Arial"/>
                        </a:rPr>
                        <a:t>2011</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$3,503,206.00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a:latin typeface="Arial"/>
                        </a:rPr>
                        <a:t>$88,312.00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$13,320.00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smtClean="0">
                          <a:latin typeface="Arial"/>
                        </a:rPr>
                        <a:t>2012</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$3,604,838.00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($152,013)</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$22,652.00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smtClean="0">
                          <a:latin typeface="Arial"/>
                        </a:rPr>
                        <a:t>2013</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$3,475,477.00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($950,000.00)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$21,525.00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smtClean="0">
                          <a:latin typeface="Arial"/>
                        </a:rPr>
                        <a:t>2014</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$2,547,002.00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$950,000.00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$20,263.00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381000">
                <a:tc>
                  <a:txBody>
                    <a:bodyPr/>
                    <a:lstStyle/>
                    <a:p>
                      <a:pPr algn="ctr" fontAlgn="b"/>
                      <a:r>
                        <a:rPr lang="en-US" sz="1400" b="0" i="0" u="none" strike="noStrike" dirty="0" smtClean="0">
                          <a:latin typeface="Arial"/>
                        </a:rPr>
                        <a:t>2015</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sz="1400" b="0" i="0" u="none" strike="noStrike" dirty="0" smtClean="0">
                          <a:latin typeface="Arial"/>
                        </a:rPr>
                        <a:t>$3,517,265.00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Autofit/>
          </a:bodyPr>
          <a:lstStyle/>
          <a:p>
            <a:pPr algn="ctr"/>
            <a:r>
              <a:rPr lang="en-US" sz="2400" b="1" u="sng" dirty="0" smtClean="0"/>
              <a:t>Stabilization Fund History</a:t>
            </a:r>
            <a:endParaRPr lang="en-US" sz="2400" b="1" u="sng" dirty="0"/>
          </a:p>
        </p:txBody>
      </p:sp>
      <p:graphicFrame>
        <p:nvGraphicFramePr>
          <p:cNvPr id="3" name="Chart 2"/>
          <p:cNvGraphicFramePr/>
          <p:nvPr/>
        </p:nvGraphicFramePr>
        <p:xfrm>
          <a:off x="-152400" y="1066800"/>
          <a:ext cx="8534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208759"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sz="2800" u="sng" dirty="0" smtClean="0"/>
              <a:t>Capital Stabilization </a:t>
            </a:r>
            <a:r>
              <a:rPr lang="en-US" sz="2800" u="sng" dirty="0" smtClean="0"/>
              <a:t>Fund History</a:t>
            </a:r>
            <a:endParaRPr lang="en-US" sz="2800" u="sng" dirty="0"/>
          </a:p>
        </p:txBody>
      </p:sp>
      <p:graphicFrame>
        <p:nvGraphicFramePr>
          <p:cNvPr id="3" name="Table 2"/>
          <p:cNvGraphicFramePr>
            <a:graphicFrameLocks noGrp="1"/>
          </p:cNvGraphicFramePr>
          <p:nvPr/>
        </p:nvGraphicFramePr>
        <p:xfrm>
          <a:off x="381000" y="990600"/>
          <a:ext cx="8534401" cy="4267201"/>
        </p:xfrm>
        <a:graphic>
          <a:graphicData uri="http://schemas.openxmlformats.org/drawingml/2006/table">
            <a:tbl>
              <a:tblPr/>
              <a:tblGrid>
                <a:gridCol w="1683657"/>
                <a:gridCol w="1780419"/>
                <a:gridCol w="1625600"/>
                <a:gridCol w="1877180"/>
                <a:gridCol w="1567545"/>
              </a:tblGrid>
              <a:tr h="749281">
                <a:tc>
                  <a:txBody>
                    <a:bodyPr/>
                    <a:lstStyle/>
                    <a:p>
                      <a:pPr algn="ctr" fontAlgn="b"/>
                      <a:r>
                        <a:rPr lang="en-US" sz="1400" b="0" i="0" u="none" strike="noStrike" dirty="0">
                          <a:latin typeface="Arial"/>
                        </a:rPr>
                        <a:t>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latin typeface="Arial"/>
                        </a:rPr>
                        <a:t>Stabilization fund Beginning of FY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smtClean="0">
                          <a:latin typeface="Arial"/>
                        </a:rPr>
                        <a:t>Transfers</a:t>
                      </a:r>
                      <a:r>
                        <a:rPr lang="en-US" sz="1400" b="0" i="0" u="none" strike="noStrike" baseline="0" dirty="0" smtClean="0">
                          <a:latin typeface="Arial"/>
                        </a:rPr>
                        <a:t> out</a:t>
                      </a:r>
                      <a:r>
                        <a:rPr lang="en-US" sz="1400" b="0" i="0" u="none" strike="noStrike" dirty="0" smtClean="0">
                          <a:latin typeface="Arial"/>
                        </a:rPr>
                        <a:t> </a:t>
                      </a:r>
                      <a:r>
                        <a:rPr lang="en-US" sz="1400" b="0" i="0" u="none" strike="noStrike" dirty="0">
                          <a:latin typeface="Arial"/>
                        </a:rPr>
                        <a:t>during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smtClean="0">
                          <a:latin typeface="Arial"/>
                        </a:rPr>
                        <a:t>Transferred</a:t>
                      </a:r>
                      <a:r>
                        <a:rPr lang="en-US" sz="1400" b="0" i="0" u="none" strike="noStrike" baseline="0" dirty="0" smtClean="0">
                          <a:latin typeface="Arial"/>
                        </a:rPr>
                        <a:t> to </a:t>
                      </a:r>
                      <a:r>
                        <a:rPr lang="en-US" sz="1400" b="0" i="0" u="none" strike="noStrike" dirty="0" smtClean="0">
                          <a:latin typeface="Arial"/>
                        </a:rPr>
                        <a:t>Stabilization </a:t>
                      </a:r>
                      <a:r>
                        <a:rPr lang="en-US" sz="1400" b="0" i="0" u="none" strike="noStrike" dirty="0">
                          <a:latin typeface="Arial"/>
                        </a:rPr>
                        <a:t>fund during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latin typeface="Arial"/>
                        </a:rPr>
                        <a:t>Interest earned in fiscal year</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smtClean="0">
                          <a:latin typeface="Arial"/>
                        </a:rPr>
                        <a:t>2008</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$28,842.33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a:t>
                      </a:r>
                      <a:r>
                        <a:rPr lang="en-US" sz="1400" b="0" i="0" u="none" strike="noStrike" dirty="0">
                          <a:latin typeface="Arial"/>
                        </a:rPr>
                        <a:t>00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a:latin typeface="Arial"/>
                        </a:rPr>
                        <a:t>2009</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$28,842.33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$16,130.52</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$312.53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a:latin typeface="Arial"/>
                        </a:rPr>
                        <a:t>2010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$45,285.38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a:latin typeface="Arial"/>
                        </a:rPr>
                        <a:t> </a:t>
                      </a:r>
                      <a:r>
                        <a:rPr lang="en-US" sz="1400" b="0" i="0" u="none" strike="noStrike" dirty="0" smtClean="0">
                          <a:latin typeface="Arial"/>
                        </a:rPr>
                        <a:t>$404,366.57</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$212.01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a:latin typeface="Arial"/>
                        </a:rPr>
                        <a:t>2011</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$449,863.96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b="0" i="0" u="none" strike="noStrike" dirty="0">
                          <a:latin typeface="Arial"/>
                        </a:rPr>
                        <a:t> </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$1,471.14 </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smtClean="0">
                          <a:latin typeface="Arial"/>
                        </a:rPr>
                        <a:t>2012</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$451,335.10</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234,223.44</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$955.79</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smtClean="0">
                          <a:latin typeface="Arial"/>
                        </a:rPr>
                        <a:t>2013</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$686,514.33</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($500,000.00</a:t>
                      </a:r>
                      <a:r>
                        <a:rPr lang="en-US" sz="1400" b="0" i="0" u="none" strike="noStrike" dirty="0" smtClean="0">
                          <a:latin typeface="Arial"/>
                        </a:rPr>
                        <a:t>)</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166,154.35</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$1,337.09</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smtClean="0">
                          <a:latin typeface="Arial"/>
                        </a:rPr>
                        <a:t>2014</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$354,005.77</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Arial"/>
                        </a:rPr>
                        <a:t>($350,000.00)</a:t>
                      </a: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$31,307.91</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$320.57</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439740">
                <a:tc>
                  <a:txBody>
                    <a:bodyPr/>
                    <a:lstStyle/>
                    <a:p>
                      <a:pPr algn="ctr" fontAlgn="b"/>
                      <a:r>
                        <a:rPr lang="en-US" sz="1400" b="0" i="0" u="none" strike="noStrike" dirty="0" smtClean="0">
                          <a:latin typeface="Arial"/>
                        </a:rPr>
                        <a:t>2015</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400" b="0" i="0" u="none" strike="noStrike" dirty="0" smtClean="0">
                          <a:latin typeface="Arial"/>
                        </a:rPr>
                        <a:t>$</a:t>
                      </a:r>
                      <a:r>
                        <a:rPr lang="en-US" sz="1400" b="0" i="0" u="none" strike="noStrike" dirty="0" smtClean="0">
                          <a:latin typeface="Arial"/>
                        </a:rPr>
                        <a:t>35,634.25</a:t>
                      </a:r>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en-US" sz="1400" b="0" i="0" u="none" strike="noStrike" dirty="0">
                        <a:latin typeface="Arial"/>
                      </a:endParaRPr>
                    </a:p>
                  </a:txBody>
                  <a:tcPr marL="9113" marR="9113" marT="9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620000" cy="563562"/>
          </a:xfrm>
        </p:spPr>
        <p:txBody>
          <a:bodyPr>
            <a:normAutofit/>
          </a:bodyPr>
          <a:lstStyle/>
          <a:p>
            <a:r>
              <a:rPr lang="en-US" sz="1800" dirty="0" smtClean="0"/>
              <a:t>Unreserved Fund Balance/Free Cash &amp; Stabilization Fund to Policy</a:t>
            </a:r>
            <a:endParaRPr lang="en-US" sz="1800" dirty="0"/>
          </a:p>
        </p:txBody>
      </p:sp>
      <p:graphicFrame>
        <p:nvGraphicFramePr>
          <p:cNvPr id="3" name="Table 2"/>
          <p:cNvGraphicFramePr>
            <a:graphicFrameLocks noGrp="1"/>
          </p:cNvGraphicFramePr>
          <p:nvPr/>
        </p:nvGraphicFramePr>
        <p:xfrm>
          <a:off x="685800" y="914400"/>
          <a:ext cx="8229598" cy="2971800"/>
        </p:xfrm>
        <a:graphic>
          <a:graphicData uri="http://schemas.openxmlformats.org/drawingml/2006/table">
            <a:tbl>
              <a:tblPr/>
              <a:tblGrid>
                <a:gridCol w="1886381"/>
                <a:gridCol w="1699816"/>
                <a:gridCol w="1513251"/>
                <a:gridCol w="1513251"/>
                <a:gridCol w="1616899"/>
              </a:tblGrid>
              <a:tr h="198120">
                <a:tc>
                  <a:txBody>
                    <a:bodyPr/>
                    <a:lstStyle/>
                    <a:p>
                      <a:pPr algn="ctr" fontAlgn="b"/>
                      <a:r>
                        <a:rPr lang="en-US" sz="1100" b="0" i="0" u="none" strike="noStrike" dirty="0">
                          <a:solidFill>
                            <a:srgbClr val="000000"/>
                          </a:solidFill>
                          <a:latin typeface="Calibri"/>
                        </a:rPr>
                        <a:t>Fiscal Year</a:t>
                      </a:r>
                    </a:p>
                  </a:txBody>
                  <a:tcPr marL="7620" marR="7620" marT="7620"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latin typeface="Calibri"/>
                        </a:rPr>
                        <a:t>GFOB </a:t>
                      </a:r>
                    </a:p>
                  </a:txBody>
                  <a:tcPr marL="7620" marR="7620" marT="7620"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a:solidFill>
                            <a:srgbClr val="000000"/>
                          </a:solidFill>
                          <a:latin typeface="Calibri"/>
                        </a:rPr>
                        <a:t>5% of GFOB</a:t>
                      </a:r>
                    </a:p>
                  </a:txBody>
                  <a:tcPr marL="7620" marR="7620" marT="7620"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a:solidFill>
                            <a:srgbClr val="000000"/>
                          </a:solidFill>
                          <a:latin typeface="Calibri"/>
                        </a:rPr>
                        <a:t>UFB/Free Cash</a:t>
                      </a:r>
                    </a:p>
                  </a:txBody>
                  <a:tcPr marL="7620" marR="7620" marT="7620"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a:solidFill>
                            <a:srgbClr val="000000"/>
                          </a:solidFill>
                          <a:latin typeface="Calibri"/>
                        </a:rPr>
                        <a:t>Over/Under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2004</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        39,530,776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1,976,539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2,607,956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631,417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2005</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42,508,734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2,125,437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2,649,273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523,836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2006</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44,747,188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2,237,359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1,635,351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(602,008)</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2007</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46,322,892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2,316,145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4,345,409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2,029,264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2008</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49,078,376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2,453,919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4,920,356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2,466,437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2009</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49,986,882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2,499,344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6,499,553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4,000,209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2010</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50,165,988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2,508,299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6,246,746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3,738,447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2011</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50,930,917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2,546,546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5,373,266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2,826,720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2012</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49,875,934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2,493,797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6,067,772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3,573,975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2013</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51,928,453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2,596,423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6,510,383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3,913,960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2014</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53,560,086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2,678,004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5,700,480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3,022,476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r>
                        <a:rPr lang="en-US" sz="1100" b="0" i="0" u="none" strike="noStrike">
                          <a:solidFill>
                            <a:srgbClr val="000000"/>
                          </a:solidFill>
                          <a:latin typeface="Calibri"/>
                        </a:rPr>
                        <a:t>2015</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        55,350,130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2,767,507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a:solidFill>
                            <a:srgbClr val="000000"/>
                          </a:solidFill>
                          <a:latin typeface="Calibri"/>
                        </a:rPr>
                        <a:t>         4,897,346 </a:t>
                      </a: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            2,129,840 </a:t>
                      </a:r>
                    </a:p>
                  </a:txBody>
                  <a:tcPr marL="7620" marR="7620" marT="7620" marB="0" anchor="b">
                    <a:lnL>
                      <a:noFill/>
                    </a:lnL>
                    <a:lnR>
                      <a:noFill/>
                    </a:lnR>
                    <a:lnT>
                      <a:noFill/>
                    </a:lnT>
                    <a:lnB>
                      <a:noFill/>
                    </a:lnB>
                    <a:solidFill>
                      <a:schemeClr val="accent1">
                        <a:lumMod val="40000"/>
                        <a:lumOff val="60000"/>
                      </a:schemeClr>
                    </a:solidFill>
                  </a:tcPr>
                </a:tc>
              </a:tr>
              <a:tr h="198120">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1">
                        <a:lumMod val="40000"/>
                        <a:lumOff val="60000"/>
                      </a:schemeClr>
                    </a:solidFill>
                  </a:tcPr>
                </a:tc>
              </a:tr>
            </a:tbl>
          </a:graphicData>
        </a:graphic>
      </p:graphicFrame>
      <p:graphicFrame>
        <p:nvGraphicFramePr>
          <p:cNvPr id="4" name="Table 3"/>
          <p:cNvGraphicFramePr>
            <a:graphicFrameLocks noGrp="1"/>
          </p:cNvGraphicFramePr>
          <p:nvPr/>
        </p:nvGraphicFramePr>
        <p:xfrm>
          <a:off x="2285999" y="4139071"/>
          <a:ext cx="6400799" cy="2566534"/>
        </p:xfrm>
        <a:graphic>
          <a:graphicData uri="http://schemas.openxmlformats.org/drawingml/2006/table">
            <a:tbl>
              <a:tblPr/>
              <a:tblGrid>
                <a:gridCol w="1467185"/>
                <a:gridCol w="1370906"/>
                <a:gridCol w="1128147"/>
                <a:gridCol w="1226864"/>
                <a:gridCol w="1207697"/>
              </a:tblGrid>
              <a:tr h="153681">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r h="288154">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r h="153681">
                <a:tc>
                  <a:txBody>
                    <a:bodyPr/>
                    <a:lstStyle/>
                    <a:p>
                      <a:pPr algn="ctr"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685800" y="3962399"/>
          <a:ext cx="8153400" cy="2610720"/>
        </p:xfrm>
        <a:graphic>
          <a:graphicData uri="http://schemas.openxmlformats.org/drawingml/2006/table">
            <a:tbl>
              <a:tblPr/>
              <a:tblGrid>
                <a:gridCol w="1868915"/>
                <a:gridCol w="1684077"/>
                <a:gridCol w="1499240"/>
                <a:gridCol w="1499240"/>
                <a:gridCol w="1601928"/>
              </a:tblGrid>
              <a:tr h="113338">
                <a:tc>
                  <a:txBody>
                    <a:bodyPr/>
                    <a:lstStyle/>
                    <a:p>
                      <a:pPr algn="ctr" fontAlgn="b"/>
                      <a:r>
                        <a:rPr lang="en-US" sz="1100" b="0" i="0" u="none" strike="noStrike" dirty="0">
                          <a:solidFill>
                            <a:srgbClr val="000000"/>
                          </a:solidFill>
                          <a:latin typeface="Calibri"/>
                        </a:rPr>
                        <a:t>Fiscal Year</a:t>
                      </a:r>
                    </a:p>
                  </a:txBody>
                  <a:tcPr marL="7620" marR="7620" marT="7620" marB="0" anchor="b">
                    <a:lnL>
                      <a:noFill/>
                    </a:lnL>
                    <a:lnR>
                      <a:noFill/>
                    </a:lnR>
                    <a:lnT>
                      <a:noFill/>
                    </a:lnT>
                    <a:lnB>
                      <a:noFill/>
                    </a:lnB>
                    <a:solidFill>
                      <a:schemeClr val="accent2">
                        <a:lumMod val="60000"/>
                        <a:lumOff val="40000"/>
                      </a:schemeClr>
                    </a:solidFill>
                  </a:tcPr>
                </a:tc>
                <a:tc>
                  <a:txBody>
                    <a:bodyPr/>
                    <a:lstStyle/>
                    <a:p>
                      <a:pPr algn="ctr" fontAlgn="b"/>
                      <a:r>
                        <a:rPr lang="en-US" sz="1100" b="0" i="0" u="none" strike="noStrike">
                          <a:solidFill>
                            <a:srgbClr val="000000"/>
                          </a:solidFill>
                          <a:latin typeface="Calibri"/>
                        </a:rPr>
                        <a:t>GFOB </a:t>
                      </a:r>
                    </a:p>
                  </a:txBody>
                  <a:tcPr marL="7620" marR="7620" marT="7620" marB="0" anchor="b">
                    <a:lnL>
                      <a:noFill/>
                    </a:lnL>
                    <a:lnR>
                      <a:noFill/>
                    </a:lnR>
                    <a:lnT>
                      <a:noFill/>
                    </a:lnT>
                    <a:lnB>
                      <a:noFill/>
                    </a:lnB>
                    <a:solidFill>
                      <a:schemeClr val="accent2">
                        <a:lumMod val="60000"/>
                        <a:lumOff val="40000"/>
                      </a:schemeClr>
                    </a:solidFill>
                  </a:tcPr>
                </a:tc>
                <a:tc>
                  <a:txBody>
                    <a:bodyPr/>
                    <a:lstStyle/>
                    <a:p>
                      <a:pPr algn="ctr" fontAlgn="b"/>
                      <a:r>
                        <a:rPr lang="en-US" sz="1100" b="0" i="0" u="none" strike="noStrike">
                          <a:solidFill>
                            <a:srgbClr val="000000"/>
                          </a:solidFill>
                          <a:latin typeface="Calibri"/>
                        </a:rPr>
                        <a:t>7% of GFOB</a:t>
                      </a:r>
                    </a:p>
                  </a:txBody>
                  <a:tcPr marL="7620" marR="7620" marT="7620" marB="0" anchor="b">
                    <a:lnL>
                      <a:noFill/>
                    </a:lnL>
                    <a:lnR>
                      <a:noFill/>
                    </a:lnR>
                    <a:lnT>
                      <a:noFill/>
                    </a:lnT>
                    <a:lnB>
                      <a:noFill/>
                    </a:lnB>
                    <a:solidFill>
                      <a:schemeClr val="accent2">
                        <a:lumMod val="60000"/>
                        <a:lumOff val="40000"/>
                      </a:schemeClr>
                    </a:solidFill>
                  </a:tcPr>
                </a:tc>
                <a:tc>
                  <a:txBody>
                    <a:bodyPr/>
                    <a:lstStyle/>
                    <a:p>
                      <a:pPr algn="ctr" fontAlgn="b"/>
                      <a:r>
                        <a:rPr lang="en-US" sz="1100" b="0" i="0" u="none" strike="noStrike">
                          <a:solidFill>
                            <a:srgbClr val="000000"/>
                          </a:solidFill>
                          <a:latin typeface="Calibri"/>
                        </a:rPr>
                        <a:t>Stabilization</a:t>
                      </a:r>
                    </a:p>
                  </a:txBody>
                  <a:tcPr marL="7620" marR="7620" marT="7620" marB="0" anchor="b">
                    <a:lnL>
                      <a:noFill/>
                    </a:lnL>
                    <a:lnR>
                      <a:noFill/>
                    </a:lnR>
                    <a:lnT>
                      <a:noFill/>
                    </a:lnT>
                    <a:lnB>
                      <a:noFill/>
                    </a:lnB>
                    <a:solidFill>
                      <a:schemeClr val="accent2">
                        <a:lumMod val="60000"/>
                        <a:lumOff val="40000"/>
                      </a:schemeClr>
                    </a:solidFill>
                  </a:tcPr>
                </a:tc>
                <a:tc>
                  <a:txBody>
                    <a:bodyPr/>
                    <a:lstStyle/>
                    <a:p>
                      <a:pPr algn="ctr" fontAlgn="b"/>
                      <a:r>
                        <a:rPr lang="en-US" sz="1100" b="0" i="0" u="none" strike="noStrike">
                          <a:solidFill>
                            <a:srgbClr val="000000"/>
                          </a:solidFill>
                          <a:latin typeface="Calibri"/>
                        </a:rPr>
                        <a:t>Over/Under </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dirty="0">
                          <a:solidFill>
                            <a:srgbClr val="000000"/>
                          </a:solidFill>
                          <a:latin typeface="Calibri"/>
                        </a:rPr>
                        <a:t>2004</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39,530,776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2,767,154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1,906,905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(860,249)</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dirty="0">
                          <a:solidFill>
                            <a:srgbClr val="000000"/>
                          </a:solidFill>
                          <a:latin typeface="Calibri"/>
                        </a:rPr>
                        <a:t>2005</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42,508,734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2,975,611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1,583,200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(1,392,411)</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dirty="0">
                          <a:solidFill>
                            <a:srgbClr val="000000"/>
                          </a:solidFill>
                          <a:latin typeface="Calibri"/>
                        </a:rPr>
                        <a:t>2006</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44,747,188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3,132,303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1,602,827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(1,529,476)</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dirty="0">
                          <a:solidFill>
                            <a:srgbClr val="000000"/>
                          </a:solidFill>
                          <a:latin typeface="Calibri"/>
                        </a:rPr>
                        <a:t>2007</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        46,322,892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3,242,602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1,665,563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(1,577,039)</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2008</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        49,078,376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3,435,486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1,248,226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(2,187,260)</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2009</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        49,986,882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3,499,082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2,612,538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(886,544)</a:t>
                      </a:r>
                    </a:p>
                  </a:txBody>
                  <a:tcPr marL="7620" marR="7620" marT="7620" marB="0" anchor="b">
                    <a:lnL>
                      <a:noFill/>
                    </a:lnL>
                    <a:lnR>
                      <a:noFill/>
                    </a:lnR>
                    <a:lnT>
                      <a:noFill/>
                    </a:lnT>
                    <a:lnB>
                      <a:noFill/>
                    </a:lnB>
                    <a:solidFill>
                      <a:schemeClr val="accent2">
                        <a:lumMod val="60000"/>
                        <a:lumOff val="40000"/>
                      </a:schemeClr>
                    </a:solidFill>
                  </a:tcPr>
                </a:tc>
              </a:tr>
              <a:tr h="174361">
                <a:tc>
                  <a:txBody>
                    <a:bodyPr/>
                    <a:lstStyle/>
                    <a:p>
                      <a:pPr algn="ctr" fontAlgn="b"/>
                      <a:r>
                        <a:rPr lang="en-US" sz="1100" b="0" i="0" u="none" strike="noStrike">
                          <a:solidFill>
                            <a:srgbClr val="000000"/>
                          </a:solidFill>
                          <a:latin typeface="Calibri"/>
                        </a:rPr>
                        <a:t>2010</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        50,165,988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3,511,619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3,551,847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40,228 </a:t>
                      </a:r>
                    </a:p>
                  </a:txBody>
                  <a:tcPr marL="7620" marR="7620" marT="7620" marB="0" anchor="b">
                    <a:lnL>
                      <a:noFill/>
                    </a:lnL>
                    <a:lnR>
                      <a:noFill/>
                    </a:lnR>
                    <a:lnT>
                      <a:noFill/>
                    </a:lnT>
                    <a:lnB>
                      <a:noFill/>
                    </a:lnB>
                    <a:solidFill>
                      <a:schemeClr val="accent2">
                        <a:lumMod val="60000"/>
                        <a:lumOff val="40000"/>
                      </a:schemeClr>
                    </a:solidFill>
                  </a:tcPr>
                </a:tc>
              </a:tr>
              <a:tr h="151501">
                <a:tc>
                  <a:txBody>
                    <a:bodyPr/>
                    <a:lstStyle/>
                    <a:p>
                      <a:pPr algn="ctr" fontAlgn="b"/>
                      <a:r>
                        <a:rPr lang="en-US" sz="1100" b="0" i="0" u="none" strike="noStrike">
                          <a:solidFill>
                            <a:srgbClr val="000000"/>
                          </a:solidFill>
                          <a:latin typeface="Calibri"/>
                        </a:rPr>
                        <a:t>2011</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        50,930,917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3,565,164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3,503,206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(61,958)</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2012</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49,875,934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3,491,315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3,604,838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113,523 </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2013</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51,928,453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3,634,992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3,475,477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(159,515)</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2014</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53,560,086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3,749,206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2,547,002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(1,202,204)</a:t>
                      </a:r>
                    </a:p>
                  </a:txBody>
                  <a:tcPr marL="7620" marR="7620" marT="7620" marB="0" anchor="b">
                    <a:lnL>
                      <a:noFill/>
                    </a:lnL>
                    <a:lnR>
                      <a:noFill/>
                    </a:lnR>
                    <a:lnT>
                      <a:noFill/>
                    </a:lnT>
                    <a:lnB>
                      <a:noFill/>
                    </a:lnB>
                    <a:solidFill>
                      <a:schemeClr val="accent2">
                        <a:lumMod val="60000"/>
                        <a:lumOff val="40000"/>
                      </a:schemeClr>
                    </a:solidFill>
                  </a:tcPr>
                </a:tc>
              </a:tr>
              <a:tr h="189540">
                <a:tc>
                  <a:txBody>
                    <a:bodyPr/>
                    <a:lstStyle/>
                    <a:p>
                      <a:pPr algn="ctr" fontAlgn="b"/>
                      <a:r>
                        <a:rPr lang="en-US" sz="1100" b="0" i="0" u="none" strike="noStrike">
                          <a:solidFill>
                            <a:srgbClr val="000000"/>
                          </a:solidFill>
                          <a:latin typeface="Calibri"/>
                        </a:rPr>
                        <a:t>2015</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        55,350,130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3,874,509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a:solidFill>
                            <a:srgbClr val="000000"/>
                          </a:solidFill>
                          <a:latin typeface="Calibri"/>
                        </a:rPr>
                        <a:t>         3,517,265 </a:t>
                      </a:r>
                    </a:p>
                  </a:txBody>
                  <a:tcPr marL="7620" marR="7620" marT="7620" marB="0" anchor="b">
                    <a:lnL>
                      <a:noFill/>
                    </a:lnL>
                    <a:lnR>
                      <a:noFill/>
                    </a:lnR>
                    <a:lnT>
                      <a:noFill/>
                    </a:lnT>
                    <a:lnB>
                      <a:noFill/>
                    </a:lnB>
                    <a:solidFill>
                      <a:schemeClr val="accent2">
                        <a:lumMod val="60000"/>
                        <a:lumOff val="40000"/>
                      </a:schemeClr>
                    </a:solidFill>
                  </a:tcPr>
                </a:tc>
                <a:tc>
                  <a:txBody>
                    <a:bodyPr/>
                    <a:lstStyle/>
                    <a:p>
                      <a:pPr algn="l" fontAlgn="b"/>
                      <a:r>
                        <a:rPr lang="en-US" sz="1100" b="0" i="0" u="none" strike="noStrike" dirty="0">
                          <a:solidFill>
                            <a:srgbClr val="000000"/>
                          </a:solidFill>
                          <a:latin typeface="Calibri"/>
                        </a:rPr>
                        <a:t>             (357,244)</a:t>
                      </a:r>
                    </a:p>
                  </a:txBody>
                  <a:tcPr marL="7620" marR="7620" marT="7620" marB="0" anchor="b">
                    <a:lnL>
                      <a:noFill/>
                    </a:lnL>
                    <a:lnR>
                      <a:noFill/>
                    </a:lnR>
                    <a:lnT>
                      <a:noFill/>
                    </a:lnT>
                    <a:lnB>
                      <a:noFill/>
                    </a:lnB>
                    <a:solidFill>
                      <a:schemeClr val="accent2">
                        <a:lumMod val="60000"/>
                        <a:lumOff val="40000"/>
                      </a:scheme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563562"/>
          </a:xfrm>
        </p:spPr>
        <p:txBody>
          <a:bodyPr>
            <a:normAutofit/>
          </a:bodyPr>
          <a:lstStyle/>
          <a:p>
            <a:r>
              <a:rPr lang="en-US" sz="2400" b="1" u="sng" dirty="0" smtClean="0"/>
              <a:t>UFB/Free Cash &amp; Stabilization to Financial Policy </a:t>
            </a:r>
            <a:endParaRPr lang="en-US" sz="2400" dirty="0"/>
          </a:p>
        </p:txBody>
      </p:sp>
      <p:graphicFrame>
        <p:nvGraphicFramePr>
          <p:cNvPr id="5" name="Content Placeholder 4"/>
          <p:cNvGraphicFramePr>
            <a:graphicFrameLocks noGrp="1"/>
          </p:cNvGraphicFramePr>
          <p:nvPr>
            <p:ph sz="quarter" idx="1"/>
          </p:nvPr>
        </p:nvGraphicFramePr>
        <p:xfrm>
          <a:off x="304800" y="762000"/>
          <a:ext cx="86106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639762"/>
          </a:xfrm>
        </p:spPr>
        <p:txBody>
          <a:bodyPr>
            <a:normAutofit/>
          </a:bodyPr>
          <a:lstStyle/>
          <a:p>
            <a:pPr algn="ctr"/>
            <a:r>
              <a:rPr lang="en-US" sz="2400" b="1" u="sng" dirty="0" smtClean="0"/>
              <a:t>Town of Bourne Financial Policies</a:t>
            </a:r>
            <a:endParaRPr lang="en-US" sz="2400" b="1" u="sng" dirty="0"/>
          </a:p>
        </p:txBody>
      </p:sp>
      <p:sp>
        <p:nvSpPr>
          <p:cNvPr id="6" name="Content Placeholder 5"/>
          <p:cNvSpPr>
            <a:spLocks noGrp="1"/>
          </p:cNvSpPr>
          <p:nvPr>
            <p:ph sz="quarter" idx="1"/>
          </p:nvPr>
        </p:nvSpPr>
        <p:spPr>
          <a:xfrm>
            <a:off x="457200" y="914400"/>
            <a:ext cx="8229600" cy="5638800"/>
          </a:xfrm>
        </p:spPr>
        <p:txBody>
          <a:bodyPr>
            <a:normAutofit fontScale="92500" lnSpcReduction="20000"/>
          </a:bodyPr>
          <a:lstStyle/>
          <a:p>
            <a:r>
              <a:rPr lang="en-US" b="1" u="sng" dirty="0" smtClean="0"/>
              <a:t>Free Cash</a:t>
            </a:r>
            <a:r>
              <a:rPr lang="en-US" dirty="0" smtClean="0"/>
              <a:t>: To maintain an annual Free Cash Balance of at least 5% of the General Fund Operating Budget.</a:t>
            </a:r>
          </a:p>
          <a:p>
            <a:r>
              <a:rPr lang="en-US" b="1" u="sng" dirty="0" smtClean="0"/>
              <a:t>Stabilization Fund</a:t>
            </a:r>
            <a:r>
              <a:rPr lang="en-US" dirty="0" smtClean="0"/>
              <a:t>:  To maintain a Stabilization Fund balance of at least 7% of the General Fund Operating Budget</a:t>
            </a:r>
          </a:p>
          <a:p>
            <a:r>
              <a:rPr lang="en-US" b="1" u="sng" dirty="0" smtClean="0"/>
              <a:t>Employer Health Insurance Trust Fund</a:t>
            </a:r>
            <a:r>
              <a:rPr lang="en-US" dirty="0" smtClean="0"/>
              <a:t>:  To hold a reserve in the Health &amp; Dental dedicated fund an amount to be not less than four(4) months of average costs of Health &amp; Dental assessments including all administrative fees.  Additionally at no time shall the fund hold less than one million six hundred thousand dollars(1,600,000) in reserves at the close of any fiscal year.</a:t>
            </a:r>
          </a:p>
          <a:p>
            <a:r>
              <a:rPr lang="en-US" b="1" u="sng" dirty="0" smtClean="0"/>
              <a:t>Debt Service</a:t>
            </a:r>
            <a:r>
              <a:rPr lang="en-US" dirty="0" smtClean="0"/>
              <a:t>:  The Town will strive to budget at least 3% of the general fund annual operating budget (excluding debt service) on debt service for capital maintenance and equipment costs.  This amount does not include the debt for Community Preservation, Enterprise Funds, debt exclusions or self supported debt.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idgesunset.jpg"/>
          <p:cNvPicPr>
            <a:picLocks noGrp="1" noChangeAspect="1"/>
          </p:cNvPicPr>
          <p:nvPr>
            <p:ph sz="quarter" idx="4294967295"/>
          </p:nvPr>
        </p:nvPicPr>
        <p:blipFill>
          <a:blip r:embed="rId2" cstate="print"/>
          <a:stretch>
            <a:fillRect/>
          </a:stretch>
        </p:blipFill>
        <p:spPr>
          <a:xfrm>
            <a:off x="304800" y="228600"/>
            <a:ext cx="8534400" cy="63246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620000" cy="868362"/>
          </a:xfrm>
        </p:spPr>
        <p:txBody>
          <a:bodyPr>
            <a:normAutofit fontScale="90000"/>
          </a:bodyPr>
          <a:lstStyle/>
          <a:p>
            <a:pPr algn="ctr"/>
            <a:r>
              <a:rPr lang="en-US" sz="2400" b="1" dirty="0" smtClean="0"/>
              <a:t>Highlights to General Fund Revenues &amp; Expenditures</a:t>
            </a:r>
            <a:endParaRPr lang="en-US" sz="2400" b="1" dirty="0"/>
          </a:p>
        </p:txBody>
      </p:sp>
      <p:sp>
        <p:nvSpPr>
          <p:cNvPr id="4" name="Content Placeholder 3"/>
          <p:cNvSpPr>
            <a:spLocks noGrp="1"/>
          </p:cNvSpPr>
          <p:nvPr>
            <p:ph sz="quarter" idx="1"/>
          </p:nvPr>
        </p:nvSpPr>
        <p:spPr/>
        <p:txBody>
          <a:bodyPr>
            <a:normAutofit fontScale="92500" lnSpcReduction="20000"/>
          </a:bodyPr>
          <a:lstStyle/>
          <a:p>
            <a:r>
              <a:rPr lang="en-US" b="1" dirty="0" smtClean="0"/>
              <a:t>Budget to </a:t>
            </a:r>
            <a:r>
              <a:rPr lang="en-US" b="1" dirty="0" smtClean="0"/>
              <a:t>actual f</a:t>
            </a:r>
            <a:r>
              <a:rPr lang="en-US" b="1" dirty="0" smtClean="0"/>
              <a:t>or </a:t>
            </a:r>
            <a:r>
              <a:rPr lang="en-US" b="1" dirty="0" smtClean="0"/>
              <a:t>local receipts </a:t>
            </a:r>
            <a:r>
              <a:rPr lang="en-US" b="1" dirty="0" smtClean="0"/>
              <a:t>tighter due to change in Cherry Sheet Charge increases.  </a:t>
            </a:r>
            <a:endParaRPr lang="en-US" b="1" dirty="0" smtClean="0"/>
          </a:p>
          <a:p>
            <a:r>
              <a:rPr lang="en-US" b="1" dirty="0" smtClean="0"/>
              <a:t>Revenues received were actually higher than budgeted resulting in a net surplus of $1,076,627.  Of the excess revenues $528,041 were from one time sources.</a:t>
            </a:r>
          </a:p>
          <a:p>
            <a:r>
              <a:rPr lang="en-US" b="1" dirty="0" smtClean="0"/>
              <a:t>Departmental expenditure appropriations were less than budgeted resulting in a net turn back by departments of $608,379. </a:t>
            </a:r>
          </a:p>
          <a:p>
            <a:r>
              <a:rPr lang="en-US" b="1" dirty="0" smtClean="0"/>
              <a:t>The snow &amp; ice account had a deficit of $398,560 which is being raised on the Tax Rate recap for FY2015</a:t>
            </a:r>
            <a:r>
              <a:rPr lang="en-US" b="1" dirty="0" smtClean="0"/>
              <a:t>.  The expenditure appropriation turn back would be 209,819 without raising the deficit.</a:t>
            </a:r>
          </a:p>
          <a:p>
            <a:endParaRPr lang="en-US" b="1" dirty="0" smtClean="0"/>
          </a:p>
          <a:p>
            <a:endParaRPr lang="en-US" b="1"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609600"/>
          <a:ext cx="8534400" cy="5922953"/>
        </p:xfrm>
        <a:graphic>
          <a:graphicData uri="http://schemas.openxmlformats.org/drawingml/2006/table">
            <a:tbl>
              <a:tblPr/>
              <a:tblGrid>
                <a:gridCol w="3124200"/>
                <a:gridCol w="1981200"/>
                <a:gridCol w="1676400"/>
                <a:gridCol w="1752600"/>
              </a:tblGrid>
              <a:tr h="295062">
                <a:tc gridSpan="4">
                  <a:txBody>
                    <a:bodyPr/>
                    <a:lstStyle/>
                    <a:p>
                      <a:pPr algn="ctr" fontAlgn="b"/>
                      <a:r>
                        <a:rPr lang="en-US" sz="1400" b="0" i="0" u="none" strike="noStrike" dirty="0">
                          <a:latin typeface="Helv"/>
                        </a:rPr>
                        <a:t>Town of Bourne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38332">
                <a:tc gridSpan="4">
                  <a:txBody>
                    <a:bodyPr/>
                    <a:lstStyle/>
                    <a:p>
                      <a:pPr algn="ctr" fontAlgn="b"/>
                      <a:r>
                        <a:rPr lang="en-US" sz="1400" b="0" i="0" u="none" strike="noStrike" dirty="0" smtClean="0">
                          <a:latin typeface="Helv"/>
                        </a:rPr>
                        <a:t>General Fund Revenues Budget </a:t>
                      </a:r>
                      <a:r>
                        <a:rPr lang="en-US" sz="1400" b="0" i="0" u="none" strike="noStrike" dirty="0">
                          <a:latin typeface="Helv"/>
                        </a:rPr>
                        <a:t>vs. Actual - State and Local </a:t>
                      </a:r>
                      <a:r>
                        <a:rPr lang="en-US" sz="1400" b="0" i="0" u="none" strike="noStrike" dirty="0" smtClean="0">
                          <a:latin typeface="Helv"/>
                        </a:rPr>
                        <a:t>Receipts</a:t>
                      </a:r>
                      <a:endParaRPr lang="en-US" sz="14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47941">
                <a:tc gridSpan="4">
                  <a:txBody>
                    <a:bodyPr/>
                    <a:lstStyle/>
                    <a:p>
                      <a:pPr algn="ctr" fontAlgn="b"/>
                      <a:r>
                        <a:rPr lang="en-US" sz="1400" b="0" i="0" u="none" strike="noStrike" dirty="0">
                          <a:latin typeface="Helv"/>
                        </a:rPr>
                        <a:t>Fiscal Year </a:t>
                      </a:r>
                      <a:r>
                        <a:rPr lang="en-US" sz="1400" b="0" i="0" u="none" strike="noStrike" dirty="0" smtClean="0">
                          <a:latin typeface="Helv"/>
                        </a:rPr>
                        <a:t>2014</a:t>
                      </a:r>
                    </a:p>
                    <a:p>
                      <a:pPr algn="ctr" fontAlgn="b"/>
                      <a:endParaRPr lang="en-US" sz="14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43840">
                <a:tc>
                  <a:txBody>
                    <a:bodyPr/>
                    <a:lstStyle/>
                    <a:p>
                      <a:pPr algn="ctr" fontAlgn="ctr"/>
                      <a:r>
                        <a:rPr lang="en-US" sz="1000" b="1" i="0" u="none" strike="noStrike" dirty="0">
                          <a:latin typeface="Helv"/>
                        </a:rPr>
                        <a:t>FROM THE COMMONWEALTH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1" i="0" u="none" strike="noStrike" dirty="0">
                          <a:latin typeface="Helv"/>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1" i="0" u="none" strike="noStrike" dirty="0">
                          <a:latin typeface="Helv"/>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1" i="0" u="none" strike="noStrike" dirty="0" smtClean="0">
                          <a:latin typeface="Helv"/>
                        </a:rPr>
                        <a:t>Over(Under)</a:t>
                      </a:r>
                      <a:endParaRPr lang="en-US" sz="1000" b="1" i="0" u="none" strike="noStrike" dirty="0">
                        <a:latin typeface="Helv"/>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93713">
                <a:tc>
                  <a:txBody>
                    <a:bodyPr/>
                    <a:lstStyle/>
                    <a:p>
                      <a:pPr algn="l" fontAlgn="b"/>
                      <a:r>
                        <a:rPr lang="en-US" sz="1000" b="0" i="0" u="none" strike="noStrike" dirty="0">
                          <a:latin typeface="Helv"/>
                        </a:rPr>
                        <a:t>Veteran's Benefits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96,415.00</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$93,101.00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($3,314.00</a:t>
                      </a:r>
                      <a:r>
                        <a:rPr lang="en-US" sz="1000" b="0" i="0" u="none" strike="noStrike" dirty="0">
                          <a:latin typeface="Helv"/>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263487">
                <a:tc>
                  <a:txBody>
                    <a:bodyPr/>
                    <a:lstStyle/>
                    <a:p>
                      <a:pPr algn="l" fontAlgn="b"/>
                      <a:r>
                        <a:rPr lang="en-US" sz="1000" b="0" i="0" u="none" strike="noStrike" dirty="0">
                          <a:latin typeface="Helv"/>
                        </a:rPr>
                        <a:t>Exemptions: Veterans, Blind, Surviving Spouse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$107,711.00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$109,023.00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$1,312.00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93713">
                <a:tc>
                  <a:txBody>
                    <a:bodyPr/>
                    <a:lstStyle/>
                    <a:p>
                      <a:pPr algn="l" fontAlgn="b"/>
                      <a:r>
                        <a:rPr lang="en-US" sz="1000" b="0" i="0" u="none" strike="noStrike" dirty="0">
                          <a:latin typeface="Helv"/>
                        </a:rPr>
                        <a:t>State Owned 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$521,715.00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$521,715.00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93713">
                <a:tc>
                  <a:txBody>
                    <a:bodyPr/>
                    <a:lstStyle/>
                    <a:p>
                      <a:pPr algn="l" fontAlgn="b"/>
                      <a:r>
                        <a:rPr lang="en-US" sz="1000" b="0" i="0" u="none" strike="noStrike" dirty="0">
                          <a:latin typeface="Helv"/>
                        </a:rPr>
                        <a:t>Unrestricted Govt Aide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a:t>
                      </a:r>
                      <a:r>
                        <a:rPr lang="en-US" sz="1000" b="0" i="0" u="none" strike="noStrike" dirty="0" smtClean="0">
                          <a:latin typeface="Helv"/>
                        </a:rPr>
                        <a:t>1,269,209.00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a:t>
                      </a:r>
                      <a:r>
                        <a:rPr lang="en-US" sz="1000" b="0" i="0" u="none" strike="noStrike" dirty="0" smtClean="0">
                          <a:latin typeface="Helv"/>
                        </a:rPr>
                        <a:t>1,269,209.00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93713">
                <a:tc>
                  <a:txBody>
                    <a:bodyPr/>
                    <a:lstStyle/>
                    <a:p>
                      <a:pPr algn="l" fontAlgn="b"/>
                      <a:r>
                        <a:rPr lang="en-US" sz="1000" b="0" i="0" u="none" strike="noStrike" dirty="0">
                          <a:latin typeface="Helv"/>
                        </a:rPr>
                        <a:t>Chapter 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a:t>
                      </a:r>
                      <a:r>
                        <a:rPr lang="en-US" sz="1000" b="0" i="0" u="none" strike="noStrike" dirty="0" smtClean="0">
                          <a:latin typeface="Helv"/>
                        </a:rPr>
                        <a:t>4,825,238.00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a:t>
                      </a:r>
                      <a:r>
                        <a:rPr lang="en-US" sz="1000" b="0" i="0" u="none" strike="noStrike" dirty="0" smtClean="0">
                          <a:latin typeface="Helv"/>
                        </a:rPr>
                        <a:t>4,825,238.00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a:latin typeface="Helv"/>
                        </a:rPr>
                        <a:t>$0.00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93713">
                <a:tc>
                  <a:txBody>
                    <a:bodyPr/>
                    <a:lstStyle/>
                    <a:p>
                      <a:pPr algn="l" fontAlgn="b"/>
                      <a:r>
                        <a:rPr lang="en-US" sz="1000" b="0" i="0" u="none" strike="noStrike" dirty="0">
                          <a:latin typeface="Helv"/>
                        </a:rPr>
                        <a:t>Charter School Reimbursement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$421,455.00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$462,350.00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0" i="0" u="none" strike="noStrike" dirty="0" smtClean="0">
                          <a:latin typeface="Helv"/>
                        </a:rPr>
                        <a:t>$40,895.00</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413348">
                <a:tc>
                  <a:txBody>
                    <a:bodyPr/>
                    <a:lstStyle/>
                    <a:p>
                      <a:pPr algn="r" fontAlgn="b"/>
                      <a:r>
                        <a:rPr lang="en-US" sz="1000" b="1" i="0" u="none" strike="noStrike" dirty="0">
                          <a:latin typeface="Helv"/>
                        </a:rPr>
                        <a:t>Total from the Commonwealth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1" i="0" u="none" strike="noStrike" dirty="0" smtClean="0">
                          <a:latin typeface="Helv"/>
                        </a:rPr>
                        <a:t>$7,241,743.00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1" i="0" u="none" strike="noStrike" dirty="0" smtClean="0">
                          <a:latin typeface="Helv"/>
                        </a:rPr>
                        <a:t>$7,280,636.00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000" b="1" i="0" u="none" strike="noStrike" dirty="0" smtClean="0">
                          <a:latin typeface="Helv"/>
                        </a:rPr>
                        <a:t>$38,893.00</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214574">
                <a:tc>
                  <a:txBody>
                    <a:bodyPr/>
                    <a:lstStyle/>
                    <a:p>
                      <a:pPr algn="ctr" fontAlgn="ctr"/>
                      <a:r>
                        <a:rPr lang="en-US" sz="1000" b="1" i="0" u="none" strike="noStrike" dirty="0">
                          <a:latin typeface="Helv"/>
                        </a:rPr>
                        <a:t>FROM LOCAL RECEIPTS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000" b="1" i="0" u="none" strike="noStrike" dirty="0">
                          <a:latin typeface="Helv"/>
                        </a:rPr>
                        <a:t>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000" b="1" i="0" u="none" strike="noStrike" dirty="0">
                          <a:latin typeface="Helv"/>
                        </a:rPr>
                        <a:t>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000" b="1" i="0" u="none" strike="noStrike" dirty="0">
                          <a:latin typeface="Helv"/>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Motor Vehicle Excise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$2,156,274.00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$2,475,978.61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$319,704.61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Other Excise (Hotel &amp; Boat)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130,000.00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142,949.66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$12,949.66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Penalties/Interest on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$300,000.00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$282,175.80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($17,824.20)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Payment In Lieu of 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$25,000.00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$23,381.92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($1,618.08)</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96846">
                <a:tc>
                  <a:txBody>
                    <a:bodyPr/>
                    <a:lstStyle/>
                    <a:p>
                      <a:pPr algn="l" fontAlgn="b"/>
                      <a:r>
                        <a:rPr lang="en-US" sz="1000" b="0" i="0" u="none" strike="noStrike" dirty="0">
                          <a:latin typeface="Helv"/>
                        </a:rPr>
                        <a:t>Departmental Revenue - Marinas &amp; Other Marina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$1,100,000.00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1,186,279.69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$86,279.69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Other Departmental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$265,000.00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a:t>
                      </a:r>
                      <a:r>
                        <a:rPr lang="en-US" sz="1000" b="0" i="0" u="none" strike="noStrike" dirty="0" smtClean="0">
                          <a:latin typeface="Helv"/>
                        </a:rPr>
                        <a:t>342,438.63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a:t>
                      </a:r>
                      <a:r>
                        <a:rPr lang="en-US" sz="1000" b="0" i="0" u="none" strike="noStrike" dirty="0" smtClean="0">
                          <a:latin typeface="Helv"/>
                        </a:rPr>
                        <a:t>77,438.63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Licenses and Permits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$565,000.00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$665,561.71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$100,561.71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Fines and Forfeits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130,000.00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$158,614.26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28,614.26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Investment Income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$45,000.00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$31,449.10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($13,550.90)</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a:latin typeface="Helv"/>
                        </a:rPr>
                        <a:t>Other </a:t>
                      </a:r>
                      <a:r>
                        <a:rPr lang="en-US" sz="1000" b="0" i="0" u="none" strike="noStrike" dirty="0" smtClean="0">
                          <a:latin typeface="Helv"/>
                        </a:rPr>
                        <a:t>Federal</a:t>
                      </a:r>
                      <a:r>
                        <a:rPr lang="en-US" sz="1000" b="0" i="0" u="none" strike="noStrike" baseline="0" dirty="0" smtClean="0">
                          <a:latin typeface="Helv"/>
                        </a:rPr>
                        <a:t> Revenue</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$60,000.00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a:latin typeface="Helv"/>
                        </a:rPr>
                        <a:t>$</a:t>
                      </a:r>
                      <a:r>
                        <a:rPr lang="en-US" sz="1000" b="0" i="0" u="none" strike="noStrike" dirty="0" smtClean="0">
                          <a:latin typeface="Helv"/>
                        </a:rPr>
                        <a:t>16,487.00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($43,513.00) </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93713">
                <a:tc>
                  <a:txBody>
                    <a:bodyPr/>
                    <a:lstStyle/>
                    <a:p>
                      <a:pPr algn="l" fontAlgn="b"/>
                      <a:r>
                        <a:rPr lang="en-US" sz="1000" b="0" i="0" u="none" strike="noStrike" dirty="0" smtClean="0">
                          <a:latin typeface="Helv"/>
                        </a:rPr>
                        <a:t>Other Miscellaneous Income</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$45,896.00</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$573,937.01</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0" i="0" u="none" strike="noStrike" dirty="0" smtClean="0">
                          <a:latin typeface="Helv"/>
                        </a:rPr>
                        <a:t>$528,041.01</a:t>
                      </a:r>
                      <a:endParaRPr lang="en-US" sz="1000" b="0"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175016">
                <a:tc>
                  <a:txBody>
                    <a:bodyPr/>
                    <a:lstStyle/>
                    <a:p>
                      <a:pPr algn="r" fontAlgn="b"/>
                      <a:r>
                        <a:rPr lang="en-US" sz="1000" b="1" i="0" u="none" strike="noStrike" dirty="0">
                          <a:latin typeface="Helv"/>
                        </a:rPr>
                        <a:t>Total Local Receipts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a:latin typeface="Helv"/>
                        </a:rPr>
                        <a:t>$</a:t>
                      </a:r>
                      <a:r>
                        <a:rPr lang="en-US" sz="1000" b="1" i="0" u="none" strike="noStrike" dirty="0" smtClean="0">
                          <a:latin typeface="Helv"/>
                        </a:rPr>
                        <a:t>4,822,170.00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smtClean="0">
                          <a:latin typeface="Helv"/>
                        </a:rPr>
                        <a:t>$</a:t>
                      </a:r>
                      <a:r>
                        <a:rPr lang="en-US" sz="1000" b="1" i="0" u="none" strike="noStrike" dirty="0" smtClean="0">
                          <a:latin typeface="Helv"/>
                        </a:rPr>
                        <a:t>5,899,253.39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smtClean="0">
                          <a:latin typeface="Helv"/>
                        </a:rPr>
                        <a:t>$</a:t>
                      </a:r>
                      <a:r>
                        <a:rPr lang="en-US" sz="1000" b="1" i="0" u="none" strike="noStrike" dirty="0" smtClean="0">
                          <a:latin typeface="Helv"/>
                        </a:rPr>
                        <a:t>1,077,083.39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50033">
                <a:tc>
                  <a:txBody>
                    <a:bodyPr/>
                    <a:lstStyle/>
                    <a:p>
                      <a:pPr algn="r" fontAlgn="b"/>
                      <a:r>
                        <a:rPr lang="en-US" sz="1000" b="1" i="0" u="none" strike="noStrike" dirty="0">
                          <a:latin typeface="Helv"/>
                        </a:rPr>
                        <a:t>GRAND TOTAL ACTUAL STATE &amp; LOCAL RECEIPTS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a:latin typeface="Helv"/>
                        </a:rPr>
                        <a:t>$</a:t>
                      </a:r>
                      <a:r>
                        <a:rPr lang="en-US" sz="1000" b="1" i="0" u="none" strike="noStrike" dirty="0" smtClean="0">
                          <a:latin typeface="Helv"/>
                        </a:rPr>
                        <a:t>12,063,913.00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a:latin typeface="Helv"/>
                        </a:rPr>
                        <a:t>$</a:t>
                      </a:r>
                      <a:r>
                        <a:rPr lang="en-US" sz="1000" b="1" i="0" u="none" strike="noStrike" dirty="0" smtClean="0">
                          <a:latin typeface="Helv"/>
                        </a:rPr>
                        <a:t>13,179,889.39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b="1" i="0" u="none" strike="noStrike" dirty="0" smtClean="0">
                          <a:latin typeface="Helv"/>
                        </a:rPr>
                        <a:t>$</a:t>
                      </a:r>
                      <a:r>
                        <a:rPr lang="en-US" sz="1000" b="1" i="0" u="none" strike="noStrike" dirty="0" smtClean="0">
                          <a:latin typeface="Helv"/>
                        </a:rPr>
                        <a:t>1,115,976.39 </a:t>
                      </a:r>
                      <a:endParaRPr lang="en-US" sz="1000" b="1" i="0" u="none" strike="noStrike" dirty="0">
                        <a:latin typeface="Helv"/>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838200"/>
          <a:ext cx="86868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914400" y="274638"/>
            <a:ext cx="7772400" cy="563562"/>
          </a:xfrm>
        </p:spPr>
        <p:txBody>
          <a:bodyPr>
            <a:noAutofit/>
          </a:bodyPr>
          <a:lstStyle/>
          <a:p>
            <a:pPr algn="ctr"/>
            <a:r>
              <a:rPr lang="en-US" sz="2400" u="sng" dirty="0" smtClean="0"/>
              <a:t>Local Receipts Budget vs. Actual FY2014</a:t>
            </a:r>
            <a:endParaRPr lang="en-US" sz="24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a:bodyPr>
          <a:lstStyle/>
          <a:p>
            <a:pPr algn="ctr"/>
            <a:r>
              <a:rPr lang="en-US" sz="3200" dirty="0" smtClean="0"/>
              <a:t>Miscellaneous Revenues</a:t>
            </a:r>
            <a:endParaRPr lang="en-US" sz="3200" dirty="0"/>
          </a:p>
        </p:txBody>
      </p:sp>
      <p:sp>
        <p:nvSpPr>
          <p:cNvPr id="5" name="Content Placeholder 4"/>
          <p:cNvSpPr>
            <a:spLocks noGrp="1"/>
          </p:cNvSpPr>
          <p:nvPr>
            <p:ph sz="quarter" idx="1"/>
          </p:nvPr>
        </p:nvSpPr>
        <p:spPr/>
        <p:txBody>
          <a:bodyPr/>
          <a:lstStyle/>
          <a:p>
            <a:r>
              <a:rPr lang="en-US" dirty="0" smtClean="0"/>
              <a:t>Miscellaneous revenues are generally one time sources of reimbursements or unanticipated revenues.  </a:t>
            </a:r>
            <a:endParaRPr lang="en-US" dirty="0"/>
          </a:p>
        </p:txBody>
      </p:sp>
      <p:graphicFrame>
        <p:nvGraphicFramePr>
          <p:cNvPr id="3" name="Table 2"/>
          <p:cNvGraphicFramePr>
            <a:graphicFrameLocks noGrp="1"/>
          </p:cNvGraphicFramePr>
          <p:nvPr/>
        </p:nvGraphicFramePr>
        <p:xfrm>
          <a:off x="3200400" y="2514600"/>
          <a:ext cx="4267200" cy="3429000"/>
        </p:xfrm>
        <a:graphic>
          <a:graphicData uri="http://schemas.openxmlformats.org/drawingml/2006/table">
            <a:tbl>
              <a:tblPr/>
              <a:tblGrid>
                <a:gridCol w="3213994"/>
                <a:gridCol w="1053206"/>
              </a:tblGrid>
              <a:tr h="190500">
                <a:tc>
                  <a:txBody>
                    <a:bodyPr/>
                    <a:lstStyle/>
                    <a:p>
                      <a:pPr algn="l" fontAlgn="b"/>
                      <a:r>
                        <a:rPr lang="en-US" sz="1100" b="1" i="0" u="none" strike="noStrike" dirty="0">
                          <a:solidFill>
                            <a:srgbClr val="000000"/>
                          </a:solidFill>
                          <a:latin typeface="Calibri"/>
                        </a:rPr>
                        <a:t>Miscellaneous Revenue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Totals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McKinney Vento Transportation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126,235.00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Veterans Expenditure Reimburse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10,820.00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Hurricane Sandy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13,967.52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Steamship Park Lot Rental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7,790.00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Benefit reimb Grant position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6,492.78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Police Recruit Training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3,834.83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Falmouth Road Sale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latin typeface="Calibri"/>
                        </a:rPr>
                        <a:t>   175,000.00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Special Election Reimbursement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21,727.00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Blizzard Reimbursement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112,969.39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Sale of dirt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latin typeface="Calibri"/>
                        </a:rPr>
                        <a:t>     30,926.40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Barnstable County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latin typeface="Calibri"/>
                        </a:rPr>
                        <a:t>     57,103.83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Miscellaneous other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7,070.06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Summary Detail of large deposits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573,936.81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Revenues Over/Under Budget and Expenditure Turn back History</a:t>
            </a:r>
            <a:endParaRPr lang="en-US" sz="2000" dirty="0"/>
          </a:p>
        </p:txBody>
      </p:sp>
      <p:graphicFrame>
        <p:nvGraphicFramePr>
          <p:cNvPr id="3" name="Table 2"/>
          <p:cNvGraphicFramePr>
            <a:graphicFrameLocks noGrp="1"/>
          </p:cNvGraphicFramePr>
          <p:nvPr/>
        </p:nvGraphicFramePr>
        <p:xfrm>
          <a:off x="1143000" y="1828802"/>
          <a:ext cx="6781801" cy="3733799"/>
        </p:xfrm>
        <a:graphic>
          <a:graphicData uri="http://schemas.openxmlformats.org/drawingml/2006/table">
            <a:tbl>
              <a:tblPr/>
              <a:tblGrid>
                <a:gridCol w="1289813"/>
                <a:gridCol w="1383278"/>
                <a:gridCol w="1383278"/>
                <a:gridCol w="897261"/>
                <a:gridCol w="1110362"/>
                <a:gridCol w="717809"/>
              </a:tblGrid>
              <a:tr h="839225">
                <a:tc>
                  <a:txBody>
                    <a:bodyPr/>
                    <a:lstStyle/>
                    <a:p>
                      <a:pPr algn="l" fontAlgn="b"/>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State </a:t>
                      </a:r>
                      <a:r>
                        <a:rPr lang="en-US" sz="1400" b="0" i="0" u="none" strike="noStrike" dirty="0" smtClean="0">
                          <a:solidFill>
                            <a:srgbClr val="000000"/>
                          </a:solidFill>
                          <a:latin typeface="Calibri"/>
                        </a:rPr>
                        <a:t>Revenue</a:t>
                      </a:r>
                    </a:p>
                    <a:p>
                      <a:pPr algn="ctr" fontAlgn="b"/>
                      <a:r>
                        <a:rPr lang="en-US" sz="1400" b="0" i="0" u="none" strike="noStrike" dirty="0" smtClean="0">
                          <a:solidFill>
                            <a:srgbClr val="000000"/>
                          </a:solidFill>
                          <a:latin typeface="Calibri"/>
                        </a:rPr>
                        <a:t>Over Under</a:t>
                      </a:r>
                      <a:r>
                        <a:rPr lang="en-US" sz="1400" b="0" i="0" u="none" strike="noStrike" baseline="0" dirty="0" smtClean="0">
                          <a:solidFill>
                            <a:srgbClr val="000000"/>
                          </a:solidFill>
                          <a:latin typeface="Calibri"/>
                        </a:rPr>
                        <a:t> </a:t>
                      </a:r>
                    </a:p>
                    <a:p>
                      <a:pPr algn="ctr" fontAlgn="b"/>
                      <a:r>
                        <a:rPr lang="en-US" sz="1400" b="0" i="0" u="none" strike="noStrike" baseline="0" dirty="0" smtClean="0">
                          <a:solidFill>
                            <a:srgbClr val="000000"/>
                          </a:solidFill>
                          <a:latin typeface="Calibri"/>
                        </a:rPr>
                        <a:t>Budget</a:t>
                      </a:r>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Local </a:t>
                      </a:r>
                      <a:r>
                        <a:rPr lang="en-US" sz="1400" b="0" i="0" u="none" strike="noStrike" dirty="0" smtClean="0">
                          <a:solidFill>
                            <a:srgbClr val="000000"/>
                          </a:solidFill>
                          <a:latin typeface="Calibri"/>
                        </a:rPr>
                        <a:t>Receipts</a:t>
                      </a:r>
                    </a:p>
                    <a:p>
                      <a:pPr algn="ctr" fontAlgn="b"/>
                      <a:r>
                        <a:rPr lang="en-US" sz="1400" b="0" i="0" u="none" strike="noStrike" dirty="0" smtClean="0">
                          <a:solidFill>
                            <a:srgbClr val="000000"/>
                          </a:solidFill>
                          <a:latin typeface="Calibri"/>
                        </a:rPr>
                        <a:t>Over</a:t>
                      </a:r>
                      <a:r>
                        <a:rPr lang="en-US" sz="1400" b="0" i="0" u="none" strike="noStrike" baseline="0" dirty="0" smtClean="0">
                          <a:solidFill>
                            <a:srgbClr val="000000"/>
                          </a:solidFill>
                          <a:latin typeface="Calibri"/>
                        </a:rPr>
                        <a:t> Under </a:t>
                      </a:r>
                    </a:p>
                    <a:p>
                      <a:pPr algn="ctr" fontAlgn="b"/>
                      <a:r>
                        <a:rPr lang="en-US" sz="1400" b="0" i="0" u="none" strike="noStrike" baseline="0" dirty="0" smtClean="0">
                          <a:solidFill>
                            <a:srgbClr val="000000"/>
                          </a:solidFill>
                          <a:latin typeface="Calibri"/>
                        </a:rPr>
                        <a:t>Budget</a:t>
                      </a:r>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gridSpan="2">
                  <a:txBody>
                    <a:bodyPr/>
                    <a:lstStyle/>
                    <a:p>
                      <a:pPr algn="ctr" fontAlgn="b"/>
                      <a:r>
                        <a:rPr lang="en-US" sz="1400" b="0" i="0" u="none" strike="noStrike" dirty="0">
                          <a:solidFill>
                            <a:srgbClr val="000000"/>
                          </a:solidFill>
                          <a:latin typeface="Calibri"/>
                        </a:rPr>
                        <a:t>Expenditure </a:t>
                      </a:r>
                      <a:endParaRPr lang="en-US" sz="1400" b="0" i="0" u="none" strike="noStrike" dirty="0" smtClean="0">
                        <a:solidFill>
                          <a:srgbClr val="000000"/>
                        </a:solidFill>
                        <a:latin typeface="Calibri"/>
                      </a:endParaRPr>
                    </a:p>
                    <a:p>
                      <a:pPr algn="ctr" fontAlgn="b"/>
                      <a:r>
                        <a:rPr lang="en-US" sz="1400" b="0" i="0" u="none" strike="noStrike" dirty="0" smtClean="0">
                          <a:solidFill>
                            <a:srgbClr val="000000"/>
                          </a:solidFill>
                          <a:latin typeface="Calibri"/>
                        </a:rPr>
                        <a:t>Turn backs</a:t>
                      </a:r>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hMerge="1">
                  <a:txBody>
                    <a:bodyPr/>
                    <a:lstStyle/>
                    <a:p>
                      <a:endParaRPr lang="en-US"/>
                    </a:p>
                  </a:txBody>
                  <a:tcPr/>
                </a:tc>
              </a:tr>
              <a:tr h="482429">
                <a:tc>
                  <a:txBody>
                    <a:bodyPr/>
                    <a:lstStyle/>
                    <a:p>
                      <a:pPr algn="ctr" fontAlgn="b"/>
                      <a:r>
                        <a:rPr lang="en-US" sz="1400" b="0" i="0" u="none" strike="noStrike">
                          <a:solidFill>
                            <a:srgbClr val="000000"/>
                          </a:solidFill>
                          <a:latin typeface="Calibri"/>
                        </a:rPr>
                        <a:t>2010</a:t>
                      </a: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-$9,526</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$525,361</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$612,968</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r>
              <a:tr h="482429">
                <a:tc>
                  <a:txBody>
                    <a:bodyPr/>
                    <a:lstStyle/>
                    <a:p>
                      <a:pPr algn="ctr" fontAlgn="b"/>
                      <a:r>
                        <a:rPr lang="en-US" sz="1400" b="0" i="0" u="none" strike="noStrike">
                          <a:solidFill>
                            <a:srgbClr val="000000"/>
                          </a:solidFill>
                          <a:latin typeface="Calibri"/>
                        </a:rPr>
                        <a:t>2011</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-$25,592</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$453,640</a:t>
                      </a:r>
                    </a:p>
                  </a:txBody>
                  <a:tcPr marL="7620" marR="7620" marT="7620"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$1,406,482</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r>
              <a:tr h="482429">
                <a:tc>
                  <a:txBody>
                    <a:bodyPr/>
                    <a:lstStyle/>
                    <a:p>
                      <a:pPr algn="ctr" fontAlgn="b"/>
                      <a:r>
                        <a:rPr lang="en-US" sz="1400" b="0" i="0" u="none" strike="noStrike">
                          <a:solidFill>
                            <a:srgbClr val="000000"/>
                          </a:solidFill>
                          <a:latin typeface="Calibri"/>
                        </a:rPr>
                        <a:t>2012</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$8,146</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$882,013</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$1,635,873</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r>
              <a:tr h="482429">
                <a:tc>
                  <a:txBody>
                    <a:bodyPr/>
                    <a:lstStyle/>
                    <a:p>
                      <a:pPr algn="ctr" fontAlgn="b"/>
                      <a:r>
                        <a:rPr lang="en-US" sz="1400" b="0" i="0" u="none" strike="noStrike">
                          <a:solidFill>
                            <a:srgbClr val="000000"/>
                          </a:solidFill>
                          <a:latin typeface="Calibri"/>
                        </a:rPr>
                        <a:t>2013</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-$217,165</a:t>
                      </a: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$1,353,923</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400" b="0" i="0" u="none" strike="noStrike">
                          <a:solidFill>
                            <a:srgbClr val="000000"/>
                          </a:solidFill>
                          <a:latin typeface="Calibri"/>
                        </a:rPr>
                        <a:t>$831,020</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7620" marR="7620" marT="7620" marB="0" anchor="b">
                    <a:lnL>
                      <a:noFill/>
                    </a:lnL>
                    <a:lnR>
                      <a:noFill/>
                    </a:lnR>
                    <a:lnT>
                      <a:noFill/>
                    </a:lnT>
                    <a:lnB>
                      <a:noFill/>
                    </a:lnB>
                  </a:tcPr>
                </a:tc>
              </a:tr>
              <a:tr h="482429">
                <a:tc>
                  <a:txBody>
                    <a:bodyPr/>
                    <a:lstStyle/>
                    <a:p>
                      <a:pPr algn="ctr" fontAlgn="b"/>
                      <a:r>
                        <a:rPr lang="en-US" sz="1400" b="0" i="0" u="none" strike="noStrike" dirty="0">
                          <a:solidFill>
                            <a:srgbClr val="000000"/>
                          </a:solidFill>
                          <a:latin typeface="Calibri"/>
                        </a:rPr>
                        <a:t>2014</a:t>
                      </a: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$38,893</a:t>
                      </a: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$1,076,627</a:t>
                      </a:r>
                    </a:p>
                  </a:txBody>
                  <a:tcPr marL="7620" marR="7620" marT="7620"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$608,379</a:t>
                      </a:r>
                    </a:p>
                  </a:txBody>
                  <a:tcPr marL="7620" marR="7620" marT="7620"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7620" marR="7620" marT="7620" marB="0" anchor="b">
                    <a:lnL>
                      <a:noFill/>
                    </a:lnL>
                    <a:lnR>
                      <a:noFill/>
                    </a:lnR>
                    <a:lnT>
                      <a:noFill/>
                    </a:lnT>
                    <a:lnB>
                      <a:noFill/>
                    </a:lnB>
                  </a:tcPr>
                </a:tc>
              </a:tr>
              <a:tr h="482429">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7620" marR="7620" marT="7620" marB="0" anchor="b">
                    <a:lnL>
                      <a:noFill/>
                    </a:lnL>
                    <a:lnR>
                      <a:noFill/>
                    </a:lnR>
                    <a:lnT>
                      <a:noFill/>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52403"/>
          <a:ext cx="8686801" cy="6470509"/>
        </p:xfrm>
        <a:graphic>
          <a:graphicData uri="http://schemas.openxmlformats.org/drawingml/2006/table">
            <a:tbl>
              <a:tblPr/>
              <a:tblGrid>
                <a:gridCol w="278424"/>
                <a:gridCol w="658933"/>
                <a:gridCol w="1138442"/>
                <a:gridCol w="1401396"/>
                <a:gridCol w="1435426"/>
                <a:gridCol w="1336430"/>
                <a:gridCol w="1175565"/>
                <a:gridCol w="1262185"/>
              </a:tblGrid>
              <a:tr h="258143">
                <a:tc gridSpan="8">
                  <a:txBody>
                    <a:bodyPr/>
                    <a:lstStyle/>
                    <a:p>
                      <a:pPr algn="ctr" fontAlgn="b"/>
                      <a:r>
                        <a:rPr lang="en-US" sz="1200" b="0" i="0" u="none" strike="noStrike" dirty="0">
                          <a:latin typeface="Arial"/>
                        </a:rPr>
                        <a:t>TOWN OF BOURNE</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143">
                <a:tc gridSpan="8">
                  <a:txBody>
                    <a:bodyPr/>
                    <a:lstStyle/>
                    <a:p>
                      <a:pPr algn="ctr" fontAlgn="b"/>
                      <a:r>
                        <a:rPr lang="en-US" sz="1200" b="0" i="0" u="none" strike="noStrike" dirty="0">
                          <a:latin typeface="Arial"/>
                        </a:rPr>
                        <a:t>GENERAL FUND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143">
                <a:tc gridSpan="8">
                  <a:txBody>
                    <a:bodyPr/>
                    <a:lstStyle/>
                    <a:p>
                      <a:pPr algn="ctr" fontAlgn="b"/>
                      <a:r>
                        <a:rPr lang="en-US" sz="1200" b="0" i="0" u="none" strike="noStrike" dirty="0">
                          <a:latin typeface="Arial"/>
                        </a:rPr>
                        <a:t>Appropriations &amp; Expenditures</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653">
                <a:tc gridSpan="8">
                  <a:txBody>
                    <a:bodyPr/>
                    <a:lstStyle/>
                    <a:p>
                      <a:pPr algn="ctr" fontAlgn="b"/>
                      <a:r>
                        <a:rPr lang="en-US" sz="1200" b="0" i="0" u="none" strike="noStrike" dirty="0">
                          <a:latin typeface="Arial"/>
                        </a:rPr>
                        <a:t>Year Ended June 30, </a:t>
                      </a:r>
                      <a:r>
                        <a:rPr lang="en-US" sz="1200" b="0" i="0" u="none" strike="noStrike" dirty="0" smtClean="0">
                          <a:latin typeface="Arial"/>
                        </a:rPr>
                        <a:t>2014</a:t>
                      </a:r>
                      <a:endParaRPr lang="en-US" sz="1200" b="0"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9241">
                <a:tc>
                  <a:txBody>
                    <a:bodyPr/>
                    <a:lstStyle/>
                    <a:p>
                      <a:pPr algn="l" fontAlgn="b"/>
                      <a:r>
                        <a:rPr lang="en-US" sz="800" b="0" i="0" u="none" strike="noStrike" dirty="0">
                          <a:latin typeface="Arial"/>
                        </a:rPr>
                        <a:t>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b"/>
                      <a:r>
                        <a:rPr lang="en-US" sz="1200" b="0" i="0" u="none" strike="noStrike" dirty="0">
                          <a:latin typeface="Arial"/>
                        </a:rPr>
                        <a:t>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a:latin typeface="Arial"/>
                        </a:rPr>
                        <a:t>Balance </a:t>
                      </a:r>
                      <a:r>
                        <a:rPr lang="en-US" sz="1200" b="0" i="0" u="none" strike="noStrike" dirty="0" smtClean="0">
                          <a:latin typeface="Arial"/>
                        </a:rPr>
                        <a:t>7/1/2013</a:t>
                      </a:r>
                      <a:endParaRPr lang="en-US" sz="1200" b="0"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a:latin typeface="Arial"/>
                        </a:rPr>
                        <a:t>Appropriation</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a:latin typeface="Arial"/>
                        </a:rPr>
                        <a:t>Expenditures</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a:latin typeface="Arial"/>
                        </a:rPr>
                        <a:t> Transfers </a:t>
                      </a:r>
                      <a:r>
                        <a:rPr lang="en-US" sz="1200" b="0" i="0" u="none" strike="noStrike" dirty="0" smtClean="0">
                          <a:latin typeface="Arial"/>
                        </a:rPr>
                        <a:t>&amp;</a:t>
                      </a:r>
                      <a:r>
                        <a:rPr lang="en-US" sz="1200" b="0" i="0" u="none" strike="noStrike" baseline="0" dirty="0" smtClean="0">
                          <a:latin typeface="Arial"/>
                        </a:rPr>
                        <a:t> Budget Amendments</a:t>
                      </a:r>
                      <a:endParaRPr lang="en-US" sz="1200" b="0"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a:latin typeface="Arial"/>
                        </a:rPr>
                        <a:t>Closed to Fund Balance</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200" b="0" i="0" u="none" strike="noStrike" dirty="0" smtClean="0">
                          <a:latin typeface="Arial"/>
                        </a:rPr>
                        <a:t>Encumbered Balance 6/30/2014</a:t>
                      </a:r>
                      <a:endParaRPr lang="en-US" sz="1200" b="0"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71077">
                <a:tc gridSpan="2">
                  <a:txBody>
                    <a:bodyPr/>
                    <a:lstStyle/>
                    <a:p>
                      <a:pPr algn="ctr" fontAlgn="b"/>
                      <a:r>
                        <a:rPr lang="en-US" sz="1200" b="1" i="0" u="none" strike="noStrike" dirty="0">
                          <a:latin typeface="Arial"/>
                        </a:rPr>
                        <a:t>General Government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smtClean="0">
                          <a:latin typeface="Arial"/>
                        </a:rPr>
                        <a:t>$665.43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2,964,648.00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2,796,094.58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$55,365.36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176,588.14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$47,996.07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36735">
                <a:tc gridSpan="2">
                  <a:txBody>
                    <a:bodyPr/>
                    <a:lstStyle/>
                    <a:p>
                      <a:pPr algn="ctr" fontAlgn="b"/>
                      <a:r>
                        <a:rPr lang="en-US" sz="1200" b="1" i="0" u="none" strike="noStrike" dirty="0">
                          <a:latin typeface="Arial"/>
                        </a:rPr>
                        <a:t>Public Safety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smtClean="0">
                          <a:latin typeface="Arial"/>
                        </a:rPr>
                        <a:t>$1,146.10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$8,778,362.00</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$8,507,194.95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($74,326.59)</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$196,519.00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$1,467.56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425128">
                <a:tc gridSpan="2">
                  <a:txBody>
                    <a:bodyPr/>
                    <a:lstStyle/>
                    <a:p>
                      <a:pPr algn="ctr" fontAlgn="b"/>
                      <a:r>
                        <a:rPr lang="en-US" sz="1200" b="1" i="0" u="none" strike="noStrike" dirty="0">
                          <a:latin typeface="Arial"/>
                        </a:rPr>
                        <a:t>Education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a:latin typeface="Arial"/>
                        </a:rPr>
                        <a:t>$</a:t>
                      </a:r>
                      <a:r>
                        <a:rPr lang="en-US" sz="1200" b="1" i="0" u="none" strike="noStrike" dirty="0" smtClean="0">
                          <a:latin typeface="Arial"/>
                        </a:rPr>
                        <a:t>140,319.23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22,912,131.00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22,945,255.69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$20,842.26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$86,352.28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98076">
                <a:tc gridSpan="2">
                  <a:txBody>
                    <a:bodyPr/>
                    <a:lstStyle/>
                    <a:p>
                      <a:pPr algn="ctr" fontAlgn="b"/>
                      <a:r>
                        <a:rPr lang="en-US" sz="1200" b="1" i="0" u="none" strike="noStrike" dirty="0">
                          <a:latin typeface="Arial"/>
                        </a:rPr>
                        <a:t>Public Works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a:latin typeface="Arial"/>
                        </a:rPr>
                        <a:t>$</a:t>
                      </a:r>
                      <a:r>
                        <a:rPr lang="en-US" sz="1200" b="1" i="0" u="none" strike="noStrike" dirty="0" smtClean="0">
                          <a:latin typeface="Arial"/>
                        </a:rPr>
                        <a:t>104.00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2,240,885.00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2,492,431.52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($27,656.98)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($279,456.34)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$356.84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93374">
                <a:tc gridSpan="2">
                  <a:txBody>
                    <a:bodyPr/>
                    <a:lstStyle/>
                    <a:p>
                      <a:pPr algn="ctr" fontAlgn="b"/>
                      <a:r>
                        <a:rPr lang="en-US" sz="1200" b="1" i="0" u="none" strike="noStrike" dirty="0">
                          <a:latin typeface="Arial"/>
                        </a:rPr>
                        <a:t>Human Services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smtClean="0">
                          <a:latin typeface="Arial"/>
                        </a:rPr>
                        <a:t>$183.56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$1,046,628.00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$1,079,695.42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$53,827.73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$20,943.87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0</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60501">
                <a:tc gridSpan="2">
                  <a:txBody>
                    <a:bodyPr/>
                    <a:lstStyle/>
                    <a:p>
                      <a:pPr algn="ctr" fontAlgn="b"/>
                      <a:r>
                        <a:rPr lang="en-US" sz="1200" b="1" i="0" u="none" strike="noStrike" dirty="0">
                          <a:latin typeface="Arial"/>
                        </a:rPr>
                        <a:t>Culture &amp; Recreation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smtClean="0">
                          <a:latin typeface="Arial"/>
                        </a:rPr>
                        <a:t>$1.34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$823,659.00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$799,639.46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$4,000.00</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$27,946.87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$74.01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480429">
                <a:tc gridSpan="2">
                  <a:txBody>
                    <a:bodyPr/>
                    <a:lstStyle/>
                    <a:p>
                      <a:pPr algn="ctr" fontAlgn="b"/>
                      <a:r>
                        <a:rPr lang="en-US" sz="1200" b="1" i="0" u="none" strike="noStrike" dirty="0">
                          <a:latin typeface="Arial"/>
                        </a:rPr>
                        <a:t>Debt Services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a:latin typeface="Arial"/>
                        </a:rPr>
                        <a:t>$0.00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$3,655,314.00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3,608,392.80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($45,841.95)</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$1,079.25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$0.00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98076">
                <a:tc gridSpan="2">
                  <a:txBody>
                    <a:bodyPr/>
                    <a:lstStyle/>
                    <a:p>
                      <a:pPr algn="ctr" fontAlgn="b"/>
                      <a:r>
                        <a:rPr lang="en-US" sz="1200" b="1" i="0" u="none" strike="noStrike" dirty="0">
                          <a:latin typeface="Arial"/>
                        </a:rPr>
                        <a:t>Shared Costs </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smtClean="0">
                          <a:latin typeface="Arial"/>
                        </a:rPr>
                        <a:t>$248.00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$11,138,459.00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$11,463,326.83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$378,297.43</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$45,355.45</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$8,322.15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21878">
                <a:tc gridSpan="2">
                  <a:txBody>
                    <a:bodyPr/>
                    <a:lstStyle/>
                    <a:p>
                      <a:pPr algn="ctr" fontAlgn="b"/>
                      <a:r>
                        <a:rPr lang="en-US" sz="1200" b="1" i="0" u="none" strike="noStrike" dirty="0">
                          <a:latin typeface="Arial"/>
                        </a:rPr>
                        <a:t>General Fund  Total</a:t>
                      </a: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a:txBody>
                    <a:bodyPr/>
                    <a:lstStyle/>
                    <a:p>
                      <a:pPr algn="r" fontAlgn="b"/>
                      <a:r>
                        <a:rPr lang="en-US" sz="1200" b="1" i="0" u="none" strike="noStrike" dirty="0">
                          <a:latin typeface="Arial"/>
                        </a:rPr>
                        <a:t>$</a:t>
                      </a:r>
                      <a:r>
                        <a:rPr lang="en-US" sz="1200" b="1" i="0" u="none" strike="noStrike" dirty="0" smtClean="0">
                          <a:latin typeface="Arial"/>
                        </a:rPr>
                        <a:t>142,667.66</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a:latin typeface="Arial"/>
                        </a:rPr>
                        <a:t>$</a:t>
                      </a:r>
                      <a:r>
                        <a:rPr lang="en-US" sz="1200" b="1" i="0" u="none" strike="noStrike" dirty="0" smtClean="0">
                          <a:latin typeface="Arial"/>
                        </a:rPr>
                        <a:t>53,560,086.00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$53,692,031.25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$343,665.00</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$209,818.50 </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r" fontAlgn="b"/>
                      <a:r>
                        <a:rPr lang="en-US" sz="1200" b="1" i="0" u="none" strike="noStrike" dirty="0" smtClean="0">
                          <a:latin typeface="Arial"/>
                        </a:rPr>
                        <a:t>$144,568.91</a:t>
                      </a:r>
                      <a:endParaRPr lang="en-US" sz="1200" b="1" i="0" u="none" strike="noStrike" dirty="0">
                        <a:latin typeface="Arial"/>
                      </a:endParaRPr>
                    </a:p>
                  </a:txBody>
                  <a:tcPr marL="6513" marR="6513" marT="65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533400" y="914400"/>
          <a:ext cx="80772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4870</TotalTime>
  <Words>2633</Words>
  <Application>Microsoft Office PowerPoint</Application>
  <PresentationFormat>On-screen Show (4:3)</PresentationFormat>
  <Paragraphs>893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TOWN OF BOURNE  FINANCIAL REVIEW</vt:lpstr>
      <vt:lpstr>Town of Bourne Fiscal Year 2014 Slides</vt:lpstr>
      <vt:lpstr>Highlights to General Fund Revenues &amp; Expenditures</vt:lpstr>
      <vt:lpstr>Slide 4</vt:lpstr>
      <vt:lpstr>Local Receipts Budget vs. Actual FY2014</vt:lpstr>
      <vt:lpstr>Miscellaneous Revenues</vt:lpstr>
      <vt:lpstr>Revenues Over/Under Budget and Expenditure Turn back History</vt:lpstr>
      <vt:lpstr>Slide 8</vt:lpstr>
      <vt:lpstr>Slide 9</vt:lpstr>
      <vt:lpstr>ISWM &amp; Sewer Revenue &amp; Expenditure Highlights FY2014.</vt:lpstr>
      <vt:lpstr>Slide 11</vt:lpstr>
      <vt:lpstr>Slide 12</vt:lpstr>
      <vt:lpstr>Slide 13</vt:lpstr>
      <vt:lpstr>Slide 14</vt:lpstr>
      <vt:lpstr>Town of Bourne</vt:lpstr>
      <vt:lpstr>Town of Bourne Financial Policies &amp; Reserve Slides</vt:lpstr>
      <vt:lpstr>Financial Reserve Highlights</vt:lpstr>
      <vt:lpstr>Free Cash History</vt:lpstr>
      <vt:lpstr>Free Cash History</vt:lpstr>
      <vt:lpstr>Stabilization Fund History</vt:lpstr>
      <vt:lpstr>Stabilization Fund History</vt:lpstr>
      <vt:lpstr>Capital Stabilization Fund History</vt:lpstr>
      <vt:lpstr>Unreserved Fund Balance/Free Cash &amp; Stabilization Fund to Policy</vt:lpstr>
      <vt:lpstr>UFB/Free Cash &amp; Stabilization to Financial Policy </vt:lpstr>
      <vt:lpstr>Town of Bourne Financial Policies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Marzelli, Linda</dc:creator>
  <cp:lastModifiedBy>lmarzelli</cp:lastModifiedBy>
  <cp:revision>409</cp:revision>
  <dcterms:created xsi:type="dcterms:W3CDTF">2010-10-14T15:35:45Z</dcterms:created>
  <dcterms:modified xsi:type="dcterms:W3CDTF">2014-10-07T18:24:10Z</dcterms:modified>
</cp:coreProperties>
</file>