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35" r:id="rId1"/>
    <p:sldMasterId id="2147483947" r:id="rId2"/>
  </p:sldMasterIdLst>
  <p:notesMasterIdLst>
    <p:notesMasterId r:id="rId46"/>
  </p:notesMasterIdLst>
  <p:handoutMasterIdLst>
    <p:handoutMasterId r:id="rId47"/>
  </p:handoutMasterIdLst>
  <p:sldIdLst>
    <p:sldId id="303" r:id="rId3"/>
    <p:sldId id="322" r:id="rId4"/>
    <p:sldId id="275" r:id="rId5"/>
    <p:sldId id="318" r:id="rId6"/>
    <p:sldId id="262" r:id="rId7"/>
    <p:sldId id="259" r:id="rId8"/>
    <p:sldId id="325" r:id="rId9"/>
    <p:sldId id="263" r:id="rId10"/>
    <p:sldId id="264" r:id="rId11"/>
    <p:sldId id="302" r:id="rId12"/>
    <p:sldId id="273" r:id="rId13"/>
    <p:sldId id="296" r:id="rId14"/>
    <p:sldId id="304" r:id="rId15"/>
    <p:sldId id="267" r:id="rId16"/>
    <p:sldId id="258" r:id="rId17"/>
    <p:sldId id="295" r:id="rId18"/>
    <p:sldId id="272" r:id="rId19"/>
    <p:sldId id="320" r:id="rId20"/>
    <p:sldId id="276" r:id="rId21"/>
    <p:sldId id="277" r:id="rId22"/>
    <p:sldId id="278" r:id="rId23"/>
    <p:sldId id="297" r:id="rId24"/>
    <p:sldId id="266" r:id="rId25"/>
    <p:sldId id="268" r:id="rId26"/>
    <p:sldId id="298" r:id="rId27"/>
    <p:sldId id="299" r:id="rId28"/>
    <p:sldId id="321" r:id="rId29"/>
    <p:sldId id="292" r:id="rId30"/>
    <p:sldId id="306" r:id="rId31"/>
    <p:sldId id="281" r:id="rId32"/>
    <p:sldId id="309" r:id="rId33"/>
    <p:sldId id="308" r:id="rId34"/>
    <p:sldId id="311" r:id="rId35"/>
    <p:sldId id="307" r:id="rId36"/>
    <p:sldId id="323" r:id="rId37"/>
    <p:sldId id="312" r:id="rId38"/>
    <p:sldId id="289" r:id="rId39"/>
    <p:sldId id="313" r:id="rId40"/>
    <p:sldId id="314" r:id="rId41"/>
    <p:sldId id="315" r:id="rId42"/>
    <p:sldId id="316" r:id="rId43"/>
    <p:sldId id="324" r:id="rId44"/>
    <p:sldId id="317"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zelli, Linda" initials="ML" lastIdx="2" clrIdx="0">
    <p:extLst>
      <p:ext uri="{19B8F6BF-5375-455C-9EA6-DF929625EA0E}">
        <p15:presenceInfo xmlns:p15="http://schemas.microsoft.com/office/powerpoint/2012/main" userId="S-1-5-21-1984111222-1365861684-1540833222-18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Grid="0">
      <p:cViewPr varScale="1">
        <p:scale>
          <a:sx n="100" d="100"/>
          <a:sy n="100" d="100"/>
        </p:scale>
        <p:origin x="216" y="72"/>
      </p:cViewPr>
      <p:guideLst>
        <p:guide orient="horz" pos="2160"/>
        <p:guide pos="3840"/>
      </p:guideLst>
    </p:cSldViewPr>
  </p:slideViewPr>
  <p:outlineViewPr>
    <p:cViewPr>
      <p:scale>
        <a:sx n="33" d="100"/>
        <a:sy n="33" d="100"/>
      </p:scale>
      <p:origin x="0" y="-134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Revenues </c:v>
                </c:pt>
              </c:strCache>
            </c:strRef>
          </c:tx>
          <c:dPt>
            <c:idx val="0"/>
            <c:bubble3D val="0"/>
            <c:explosion val="3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2.8734350608531883E-2"/>
                  <c:y val="-6.8061342278503467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168185520287644"/>
                      <c:h val="8.8950054198037698E-2"/>
                    </c:manualLayout>
                  </c15:layout>
                </c:ext>
              </c:extLst>
            </c:dLbl>
            <c:dLbl>
              <c:idx val="1"/>
              <c:layout>
                <c:manualLayout>
                  <c:x val="-1.1196201084233692E-3"/>
                  <c:y val="4.7800789766049644E-2"/>
                </c:manualLayout>
              </c:layout>
              <c:tx>
                <c:rich>
                  <a:bodyPr/>
                  <a:lstStyle/>
                  <a:p>
                    <a:fld id="{1A68564A-01B5-42AE-B947-CB7D25A6502A}" type="CATEGORYNAME">
                      <a:rPr lang="en-US"/>
                      <a:pPr/>
                      <a:t>[CATEGORY NAME]</a:t>
                    </a:fld>
                    <a:r>
                      <a:rPr lang="en-US" baseline="0"/>
                      <a:t>, </a:t>
                    </a:r>
                    <a:fld id="{DEA68ED0-AF0D-47D8-A925-18978F952D15}" type="VALUE">
                      <a:rPr lang="en-US" baseline="0">
                        <a:latin typeface="Times New Roman" panose="02020603050405020304" pitchFamily="18" charset="0"/>
                        <a:cs typeface="Times New Roman" panose="02020603050405020304" pitchFamily="18" charset="0"/>
                      </a:rPr>
                      <a:pPr/>
                      <a:t>[VALUE]</a:t>
                    </a:fld>
                    <a:r>
                      <a:rPr lang="en-US" baseline="0"/>
                      <a:t>, </a:t>
                    </a:r>
                    <a:fld id="{5C347430-526F-43EE-9F69-654228C5DA9C}"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1252880063512164"/>
                      <c:h val="0.15381296763225713"/>
                    </c:manualLayout>
                  </c15:layout>
                  <c15:dlblFieldTable/>
                  <c15:showDataLabelsRange val="0"/>
                </c:ext>
              </c:extLst>
            </c:dLbl>
            <c:dLbl>
              <c:idx val="2"/>
              <c:layout>
                <c:manualLayout>
                  <c:x val="-5.5701651442943832E-2"/>
                  <c:y val="2.5254617100764341E-2"/>
                </c:manualLayout>
              </c:layout>
              <c:tx>
                <c:rich>
                  <a:bodyPr/>
                  <a:lstStyle/>
                  <a:p>
                    <a:fld id="{678A236C-AE12-4622-B433-E7E1BEA11C7F}" type="CATEGORYNAME">
                      <a:rPr lang="en-US">
                        <a:latin typeface="Times New Roman" panose="02020603050405020304" pitchFamily="18" charset="0"/>
                        <a:cs typeface="Times New Roman" panose="02020603050405020304" pitchFamily="18" charset="0"/>
                      </a:rPr>
                      <a:pPr/>
                      <a:t>[CATEGORY NAME]</a:t>
                    </a:fld>
                    <a:r>
                      <a:rPr lang="en-US" baseline="0">
                        <a:latin typeface="Times New Roman" panose="02020603050405020304" pitchFamily="18" charset="0"/>
                        <a:cs typeface="Times New Roman" panose="02020603050405020304" pitchFamily="18" charset="0"/>
                      </a:rPr>
                      <a:t>, </a:t>
                    </a:r>
                    <a:fld id="{A811212F-1F17-423C-B229-B75AFD64B5E7}" type="VALUE">
                      <a:rPr lang="en-US" baseline="0">
                        <a:latin typeface="Times New Roman" panose="02020603050405020304" pitchFamily="18" charset="0"/>
                        <a:cs typeface="Times New Roman" panose="02020603050405020304" pitchFamily="18" charset="0"/>
                      </a:rPr>
                      <a:pPr/>
                      <a:t>[VALUE]</a:t>
                    </a:fld>
                    <a:r>
                      <a:rPr lang="en-US" baseline="0">
                        <a:latin typeface="Times New Roman" panose="02020603050405020304" pitchFamily="18" charset="0"/>
                        <a:cs typeface="Times New Roman" panose="02020603050405020304" pitchFamily="18" charset="0"/>
                      </a:rPr>
                      <a:t>, </a:t>
                    </a:r>
                    <a:fld id="{C3DCEEF5-3C47-49CB-8649-53B8D947FB74}" type="PERCENTAGE">
                      <a:rPr lang="en-US" baseline="0">
                        <a:latin typeface="Times New Roman" panose="02020603050405020304" pitchFamily="18" charset="0"/>
                        <a:cs typeface="Times New Roman" panose="02020603050405020304" pitchFamily="18" charset="0"/>
                      </a:rPr>
                      <a:pPr/>
                      <a:t>[PERCENTAGE]</a:t>
                    </a:fld>
                    <a:endParaRPr lang="en-US" baseline="0">
                      <a:latin typeface="Times New Roman" panose="02020603050405020304" pitchFamily="18" charset="0"/>
                      <a:cs typeface="Times New Roman" panose="02020603050405020304" pitchFamily="18" charset="0"/>
                    </a:endParaRPr>
                  </a:p>
                </c:rich>
              </c:tx>
              <c:dLblPos val="bestFit"/>
              <c:showLegendKey val="0"/>
              <c:showVal val="1"/>
              <c:showCatName val="1"/>
              <c:showSerName val="0"/>
              <c:showPercent val="1"/>
              <c:showBubbleSize val="0"/>
              <c:extLst>
                <c:ext xmlns:c15="http://schemas.microsoft.com/office/drawing/2012/chart" uri="{CE6537A1-D6FC-4f65-9D91-7224C49458BB}">
                  <c15:layout>
                    <c:manualLayout>
                      <c:w val="0.1551153889650321"/>
                      <c:h val="0.10479305329043062"/>
                    </c:manualLayout>
                  </c15:layout>
                  <c15:dlblFieldTable/>
                  <c15:showDataLabelsRange val="0"/>
                </c:ext>
              </c:extLst>
            </c:dLbl>
            <c:dLbl>
              <c:idx val="3"/>
              <c:layout>
                <c:manualLayout>
                  <c:x val="4.7767702916542309E-2"/>
                  <c:y val="-2.3285354502104103E-3"/>
                </c:manualLayout>
              </c:layout>
              <c:tx>
                <c:rich>
                  <a:bodyPr/>
                  <a:lstStyle/>
                  <a:p>
                    <a:fld id="{6F16ABBE-A06E-4310-8EDC-E76B0AC18690}" type="CATEGORYNAME">
                      <a:rPr lang="en-US">
                        <a:latin typeface="Times New Roman" panose="02020603050405020304" pitchFamily="18" charset="0"/>
                        <a:cs typeface="Times New Roman" panose="02020603050405020304" pitchFamily="18" charset="0"/>
                      </a:rPr>
                      <a:pPr/>
                      <a:t>[CATEGORY NAME]</a:t>
                    </a:fld>
                    <a:r>
                      <a:rPr lang="en-US" baseline="0">
                        <a:latin typeface="Times New Roman" panose="02020603050405020304" pitchFamily="18" charset="0"/>
                        <a:cs typeface="Times New Roman" panose="02020603050405020304" pitchFamily="18" charset="0"/>
                      </a:rPr>
                      <a:t>, </a:t>
                    </a:r>
                    <a:fld id="{B445AF5C-4BE8-481F-987B-2F54088CD793}" type="VALUE">
                      <a:rPr lang="en-US" baseline="0">
                        <a:latin typeface="Times New Roman" panose="02020603050405020304" pitchFamily="18" charset="0"/>
                        <a:cs typeface="Times New Roman" panose="02020603050405020304" pitchFamily="18" charset="0"/>
                      </a:rPr>
                      <a:pPr/>
                      <a:t>[VALUE]</a:t>
                    </a:fld>
                    <a:r>
                      <a:rPr lang="en-US" baseline="0"/>
                      <a:t>, </a:t>
                    </a:r>
                    <a:fld id="{47A9DD86-5A28-4BA0-A30B-A09AD4535604}"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2560724695163734"/>
                      <c:h val="8.1917877138402276E-2"/>
                    </c:manualLayout>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Sheet1!$A$2:$A$5</c:f>
              <c:strCache>
                <c:ptCount val="4"/>
                <c:pt idx="0">
                  <c:v>Property Taxes</c:v>
                </c:pt>
                <c:pt idx="1">
                  <c:v>State Aid</c:v>
                </c:pt>
                <c:pt idx="2">
                  <c:v>Local Receipts</c:v>
                </c:pt>
                <c:pt idx="3">
                  <c:v>Other Sources</c:v>
                </c:pt>
              </c:strCache>
            </c:strRef>
          </c:cat>
          <c:val>
            <c:numRef>
              <c:f>Sheet1!$B$2:$B$5</c:f>
              <c:numCache>
                <c:formatCode>_("$"* #,##0_);_("$"* \(#,##0\);_("$"* "-"??_);_(@_)</c:formatCode>
                <c:ptCount val="4"/>
                <c:pt idx="0">
                  <c:v>56301844</c:v>
                </c:pt>
                <c:pt idx="1">
                  <c:v>8148176</c:v>
                </c:pt>
                <c:pt idx="2">
                  <c:v>9097759</c:v>
                </c:pt>
                <c:pt idx="3">
                  <c:v>906035</c:v>
                </c:pt>
              </c:numCache>
            </c:numRef>
          </c:val>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Property Taxes</c:v>
                </c:pt>
                <c:pt idx="1">
                  <c:v>State Aid</c:v>
                </c:pt>
                <c:pt idx="2">
                  <c:v>Local Receipts</c:v>
                </c:pt>
                <c:pt idx="3">
                  <c:v>Other Sources</c:v>
                </c:pt>
              </c:strCache>
            </c:strRef>
          </c:cat>
          <c:val>
            <c:numRef>
              <c:f>Sheet1!$C$2:$C$5</c:f>
              <c:numCache>
                <c:formatCode>General</c:formatCode>
                <c:ptCount val="4"/>
                <c:pt idx="0">
                  <c:v>75.83</c:v>
                </c:pt>
                <c:pt idx="1">
                  <c:v>11.1</c:v>
                </c:pt>
                <c:pt idx="2">
                  <c:v>11.8</c:v>
                </c:pt>
                <c:pt idx="3">
                  <c:v>1.26</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3"/>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80805654074011291"/>
          <c:y val="0.44727941397091286"/>
          <c:w val="0.1833796774039109"/>
          <c:h val="0.1721149254818923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500" b="1" smtClean="0">
                <a:solidFill>
                  <a:schemeClr val="tx1"/>
                </a:solidFill>
                <a:latin typeface="Times New Roman" panose="02020603050405020304" pitchFamily="18" charset="0"/>
                <a:cs typeface="Times New Roman" panose="02020603050405020304" pitchFamily="18" charset="0"/>
              </a:rPr>
              <a:t>History of New Growth</a:t>
            </a:r>
          </a:p>
          <a:p>
            <a:pPr>
              <a:defRPr/>
            </a:pPr>
            <a:r>
              <a:rPr lang="en-US" sz="2500" b="1" smtClean="0">
                <a:solidFill>
                  <a:schemeClr val="tx1"/>
                </a:solidFill>
                <a:latin typeface="Times New Roman" panose="02020603050405020304" pitchFamily="18" charset="0"/>
                <a:cs typeface="Times New Roman" panose="02020603050405020304" pitchFamily="18" charset="0"/>
              </a:rPr>
              <a:t>Budget</a:t>
            </a:r>
            <a:r>
              <a:rPr lang="en-US" sz="2500" b="1" baseline="0" smtClean="0">
                <a:solidFill>
                  <a:schemeClr val="tx1"/>
                </a:solidFill>
                <a:latin typeface="Times New Roman" panose="02020603050405020304" pitchFamily="18" charset="0"/>
                <a:cs typeface="Times New Roman" panose="02020603050405020304" pitchFamily="18" charset="0"/>
              </a:rPr>
              <a:t> vs. </a:t>
            </a:r>
            <a:r>
              <a:rPr lang="en-US" sz="2500" b="1" smtClean="0">
                <a:solidFill>
                  <a:schemeClr val="tx1"/>
                </a:solidFill>
                <a:latin typeface="Times New Roman" panose="02020603050405020304" pitchFamily="18" charset="0"/>
                <a:cs typeface="Times New Roman" panose="02020603050405020304" pitchFamily="18" charset="0"/>
              </a:rPr>
              <a:t>Actual </a:t>
            </a:r>
            <a:endParaRPr lang="en-US" sz="2500" b="1">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252435525039004E-2"/>
          <c:y val="0.16838728234828312"/>
          <c:w val="0.89322450464847414"/>
          <c:h val="0.749874926715834"/>
        </c:manualLayout>
      </c:layout>
      <c:barChart>
        <c:barDir val="col"/>
        <c:grouping val="clustered"/>
        <c:varyColors val="0"/>
        <c:ser>
          <c:idx val="0"/>
          <c:order val="0"/>
          <c:tx>
            <c:strRef>
              <c:f>Sheet1!$B$1</c:f>
              <c:strCache>
                <c:ptCount val="1"/>
                <c:pt idx="0">
                  <c:v>Budgeted</c:v>
                </c:pt>
              </c:strCache>
            </c:strRef>
          </c:tx>
          <c:spPr>
            <a:solidFill>
              <a:schemeClr val="bg2"/>
            </a:solidFill>
            <a:ln>
              <a:noFill/>
            </a:ln>
            <a:effectLst/>
          </c:spPr>
          <c:invertIfNegative val="0"/>
          <c:cat>
            <c:numRef>
              <c:f>Sheet1!$A$3:$A$13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Sheet1!$B$3:$B$13</c:f>
              <c:numCache>
                <c:formatCode>_("$"* #,##0_);_("$"* \(#,##0\);_("$"* "-"??_);_(@_)</c:formatCode>
                <c:ptCount val="11"/>
                <c:pt idx="0">
                  <c:v>150000</c:v>
                </c:pt>
                <c:pt idx="1">
                  <c:v>200000</c:v>
                </c:pt>
                <c:pt idx="2">
                  <c:v>100000</c:v>
                </c:pt>
                <c:pt idx="3">
                  <c:v>300000</c:v>
                </c:pt>
                <c:pt idx="4">
                  <c:v>400000</c:v>
                </c:pt>
                <c:pt idx="5">
                  <c:v>500000</c:v>
                </c:pt>
                <c:pt idx="6">
                  <c:v>600000</c:v>
                </c:pt>
                <c:pt idx="7">
                  <c:v>550000</c:v>
                </c:pt>
                <c:pt idx="8">
                  <c:v>450000</c:v>
                </c:pt>
                <c:pt idx="9">
                  <c:v>370000</c:v>
                </c:pt>
                <c:pt idx="10" formatCode="_(* #,##0_);_(* \(#,##0\);_(* &quot;-&quot;_);_(@_)">
                  <c:v>385000</c:v>
                </c:pt>
              </c:numCache>
            </c:numRef>
          </c:val>
        </c:ser>
        <c:ser>
          <c:idx val="1"/>
          <c:order val="1"/>
          <c:tx>
            <c:strRef>
              <c:f>Sheet1!$C$1</c:f>
              <c:strCache>
                <c:ptCount val="1"/>
                <c:pt idx="0">
                  <c:v>Actual</c:v>
                </c:pt>
              </c:strCache>
            </c:strRef>
          </c:tx>
          <c:spPr>
            <a:solidFill>
              <a:schemeClr val="tx1"/>
            </a:solidFill>
            <a:ln>
              <a:noFill/>
            </a:ln>
            <a:effectLst/>
          </c:spPr>
          <c:invertIfNegative val="0"/>
          <c:cat>
            <c:numRef>
              <c:f>Sheet1!$A$3:$A$13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Sheet1!$C$3:$C$13</c:f>
              <c:numCache>
                <c:formatCode>_("$"* #,##0_);_("$"* \(#,##0\);_("$"* "-"??_);_(@_)</c:formatCode>
                <c:ptCount val="11"/>
                <c:pt idx="0">
                  <c:v>361352</c:v>
                </c:pt>
                <c:pt idx="1">
                  <c:v>222805</c:v>
                </c:pt>
                <c:pt idx="2">
                  <c:v>576154</c:v>
                </c:pt>
                <c:pt idx="3">
                  <c:v>651484</c:v>
                </c:pt>
                <c:pt idx="4">
                  <c:v>655699</c:v>
                </c:pt>
                <c:pt idx="5">
                  <c:v>571102</c:v>
                </c:pt>
                <c:pt idx="6">
                  <c:v>601987</c:v>
                </c:pt>
                <c:pt idx="7">
                  <c:v>522773</c:v>
                </c:pt>
                <c:pt idx="8">
                  <c:v>496943</c:v>
                </c:pt>
                <c:pt idx="9">
                  <c:v>659406</c:v>
                </c:pt>
                <c:pt idx="10" formatCode="_(* #,##0_);_(* \(#,##0\);_(* &quot;-&quot;_);_(@_)">
                  <c:v>922570</c:v>
                </c:pt>
              </c:numCache>
            </c:numRef>
          </c:val>
        </c:ser>
        <c:dLbls>
          <c:showLegendKey val="0"/>
          <c:showVal val="0"/>
          <c:showCatName val="0"/>
          <c:showSerName val="0"/>
          <c:showPercent val="0"/>
          <c:showBubbleSize val="0"/>
        </c:dLbls>
        <c:gapWidth val="219"/>
        <c:overlap val="-27"/>
        <c:axId val="873628832"/>
        <c:axId val="873616864"/>
      </c:barChart>
      <c:catAx>
        <c:axId val="8736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73616864"/>
        <c:crosses val="autoZero"/>
        <c:auto val="1"/>
        <c:lblAlgn val="ctr"/>
        <c:lblOffset val="100"/>
        <c:noMultiLvlLbl val="0"/>
      </c:catAx>
      <c:valAx>
        <c:axId val="8736168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73628832"/>
        <c:crosses val="autoZero"/>
        <c:crossBetween val="between"/>
      </c:valAx>
      <c:spPr>
        <a:noFill/>
        <a:ln>
          <a:noFill/>
        </a:ln>
        <a:effectLst/>
      </c:spPr>
    </c:plotArea>
    <c:legend>
      <c:legendPos val="b"/>
      <c:layout>
        <c:manualLayout>
          <c:xMode val="edge"/>
          <c:yMode val="edge"/>
          <c:x val="0.37807777854533414"/>
          <c:y val="0.95680353663455531"/>
          <c:w val="0.19028730083249526"/>
          <c:h val="4.3196500233392117E-2"/>
        </c:manualLayout>
      </c:layout>
      <c:overlay val="0"/>
      <c:spPr>
        <a:noFill/>
        <a:ln>
          <a:solidFill>
            <a:schemeClr val="accent1"/>
          </a:solid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0"/>
              <c:layout>
                <c:manualLayout>
                  <c:x val="4.9242462296292491E-2"/>
                  <c:y val="-2.8659911191226115E-2"/>
                </c:manualLayout>
              </c:layout>
              <c:dLblPos val="bestFit"/>
              <c:showLegendKey val="0"/>
              <c:showVal val="1"/>
              <c:showCatName val="0"/>
              <c:showSerName val="0"/>
              <c:showPercent val="1"/>
              <c:showBubbleSize val="0"/>
              <c:extLst>
                <c:ext xmlns:c15="http://schemas.microsoft.com/office/drawing/2012/chart" uri="{CE6537A1-D6FC-4f65-9D91-7224C49458BB}"/>
              </c:extLst>
            </c:dLbl>
            <c:dLbl>
              <c:idx val="1"/>
              <c:layout>
                <c:manualLayout>
                  <c:x val="9.3545743001262852E-2"/>
                  <c:y val="1.4950082835255214E-2"/>
                </c:manualLayout>
              </c:layout>
              <c:dLblPos val="bestFit"/>
              <c:showLegendKey val="0"/>
              <c:showVal val="1"/>
              <c:showCatName val="0"/>
              <c:showSerName val="0"/>
              <c:showPercent val="1"/>
              <c:showBubbleSize val="0"/>
              <c:extLst>
                <c:ext xmlns:c15="http://schemas.microsoft.com/office/drawing/2012/chart" uri="{CE6537A1-D6FC-4f65-9D91-7224C49458BB}"/>
              </c:extLst>
            </c:dLbl>
            <c:dLbl>
              <c:idx val="2"/>
              <c:layout>
                <c:manualLayout>
                  <c:x val="4.5676149438401883E-2"/>
                  <c:y val="5.2296862893294778E-2"/>
                </c:manualLayout>
              </c:layout>
              <c:dLblPos val="bestFit"/>
              <c:showLegendKey val="0"/>
              <c:showVal val="1"/>
              <c:showCatName val="0"/>
              <c:showSerName val="0"/>
              <c:showPercent val="1"/>
              <c:showBubbleSize val="0"/>
              <c:extLst>
                <c:ext xmlns:c15="http://schemas.microsoft.com/office/drawing/2012/chart" uri="{CE6537A1-D6FC-4f65-9D91-7224C49458BB}"/>
              </c:extLst>
            </c:dLbl>
            <c:dLbl>
              <c:idx val="5"/>
              <c:layout>
                <c:manualLayout>
                  <c:x val="-0.12103955235569058"/>
                  <c:y val="2.1475488054686458E-2"/>
                </c:manualLayout>
              </c:layout>
              <c:dLblPos val="bestFit"/>
              <c:showLegendKey val="0"/>
              <c:showVal val="1"/>
              <c:showCatName val="0"/>
              <c:showSerName val="0"/>
              <c:showPercent val="1"/>
              <c:showBubbleSize val="0"/>
              <c:extLst>
                <c:ext xmlns:c15="http://schemas.microsoft.com/office/drawing/2012/chart" uri="{CE6537A1-D6FC-4f65-9D91-7224C49458BB}"/>
              </c:extLst>
            </c:dLbl>
            <c:dLbl>
              <c:idx val="6"/>
              <c:layout>
                <c:manualLayout>
                  <c:x val="-8.3842892025797547E-2"/>
                  <c:y val="-4.7377611877380769E-3"/>
                </c:manualLayout>
              </c:layout>
              <c:dLblPos val="bestFit"/>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Veterans Benefits</c:v>
                </c:pt>
                <c:pt idx="1">
                  <c:v>Exempt:Vets, Blind, Surviving Spouse</c:v>
                </c:pt>
                <c:pt idx="2">
                  <c:v>State Owned Land</c:v>
                </c:pt>
                <c:pt idx="3">
                  <c:v>Unrestricted General Gov't Aid</c:v>
                </c:pt>
                <c:pt idx="4">
                  <c:v>Chapter 70</c:v>
                </c:pt>
                <c:pt idx="5">
                  <c:v>Charter School Reimbursement</c:v>
                </c:pt>
                <c:pt idx="6">
                  <c:v>Public Library</c:v>
                </c:pt>
                <c:pt idx="7">
                  <c:v>School Choice Receiving Tuition</c:v>
                </c:pt>
              </c:strCache>
            </c:strRef>
          </c:cat>
          <c:val>
            <c:numRef>
              <c:f>Sheet1!$B$2:$B$9</c:f>
              <c:numCache>
                <c:formatCode>_("$"* #,##0_);_("$"* \(#,##0\);_("$"* "-"??_);_(@_)</c:formatCode>
                <c:ptCount val="8"/>
                <c:pt idx="0">
                  <c:v>144528</c:v>
                </c:pt>
                <c:pt idx="1">
                  <c:v>208029</c:v>
                </c:pt>
                <c:pt idx="2">
                  <c:v>673586</c:v>
                </c:pt>
                <c:pt idx="3">
                  <c:v>1611107</c:v>
                </c:pt>
                <c:pt idx="4">
                  <c:v>5268883</c:v>
                </c:pt>
                <c:pt idx="5">
                  <c:v>242043</c:v>
                </c:pt>
                <c:pt idx="6">
                  <c:v>31763</c:v>
                </c:pt>
                <c:pt idx="7">
                  <c:v>573629</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4"/>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5"/>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6"/>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75965169714640424"/>
          <c:y val="0.23298489960763263"/>
          <c:w val="0.2314840364100326"/>
          <c:h val="0.686200362971767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69668955337072E-2"/>
          <c:y val="1.6076999911967621E-2"/>
          <c:w val="0.88382848728535768"/>
          <c:h val="0.74851627316655245"/>
        </c:manualLayout>
      </c:layout>
      <c:barChart>
        <c:barDir val="col"/>
        <c:grouping val="clustered"/>
        <c:varyColors val="0"/>
        <c:ser>
          <c:idx val="0"/>
          <c:order val="0"/>
          <c:tx>
            <c:strRef>
              <c:f>Sheet1!$B$1</c:f>
              <c:strCache>
                <c:ptCount val="1"/>
                <c:pt idx="0">
                  <c:v>Chapter 70</c:v>
                </c:pt>
              </c:strCache>
            </c:strRef>
          </c:tx>
          <c:spPr>
            <a:solidFill>
              <a:schemeClr val="accent1"/>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Sheet1!$B$5:$B$10</c:f>
              <c:numCache>
                <c:formatCode>_("$"* #,##0_);_("$"* \(#,##0\);_("$"* "-"??_);_(@_)</c:formatCode>
                <c:ptCount val="6"/>
                <c:pt idx="0">
                  <c:v>5094043</c:v>
                </c:pt>
                <c:pt idx="1">
                  <c:v>4726655</c:v>
                </c:pt>
                <c:pt idx="2">
                  <c:v>5648129</c:v>
                </c:pt>
                <c:pt idx="3">
                  <c:v>5242233</c:v>
                </c:pt>
                <c:pt idx="4">
                  <c:v>5268883</c:v>
                </c:pt>
                <c:pt idx="5">
                  <c:v>5371903</c:v>
                </c:pt>
              </c:numCache>
            </c:numRef>
          </c:val>
        </c:ser>
        <c:ser>
          <c:idx val="1"/>
          <c:order val="1"/>
          <c:tx>
            <c:strRef>
              <c:f>Sheet1!$C$1</c:f>
              <c:strCache>
                <c:ptCount val="1"/>
                <c:pt idx="0">
                  <c:v>Unrestricted General Gov't Aid</c:v>
                </c:pt>
              </c:strCache>
            </c:strRef>
          </c:tx>
          <c:spPr>
            <a:solidFill>
              <a:schemeClr val="accent2"/>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Sheet1!$C$5:$C$10</c:f>
              <c:numCache>
                <c:formatCode>_("$"* #,##0_);_("$"* \(#,##0\);_("$"* "-"??_);_(@_)</c:formatCode>
                <c:ptCount val="6"/>
                <c:pt idx="0">
                  <c:v>1464445</c:v>
                </c:pt>
                <c:pt idx="1">
                  <c:v>1389388</c:v>
                </c:pt>
                <c:pt idx="2">
                  <c:v>1682938</c:v>
                </c:pt>
                <c:pt idx="3">
                  <c:v>1592606</c:v>
                </c:pt>
                <c:pt idx="4">
                  <c:v>1611107</c:v>
                </c:pt>
                <c:pt idx="5">
                  <c:v>1698107</c:v>
                </c:pt>
              </c:numCache>
            </c:numRef>
          </c:val>
        </c:ser>
        <c:ser>
          <c:idx val="2"/>
          <c:order val="2"/>
          <c:tx>
            <c:strRef>
              <c:f>Sheet1!$D$1</c:f>
              <c:strCache>
                <c:ptCount val="1"/>
                <c:pt idx="0">
                  <c:v>State Owned Land</c:v>
                </c:pt>
              </c:strCache>
            </c:strRef>
          </c:tx>
          <c:spPr>
            <a:solidFill>
              <a:schemeClr val="accent3"/>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Sheet1!$D$5:$D$10</c:f>
              <c:numCache>
                <c:formatCode>_("$"* #,##0_);_("$"* \(#,##0\);_("$"* "-"??_);_(@_)</c:formatCode>
                <c:ptCount val="6"/>
                <c:pt idx="0">
                  <c:v>573392</c:v>
                </c:pt>
                <c:pt idx="1">
                  <c:v>525602</c:v>
                </c:pt>
                <c:pt idx="2">
                  <c:v>648481</c:v>
                </c:pt>
                <c:pt idx="3">
                  <c:v>616320</c:v>
                </c:pt>
                <c:pt idx="4">
                  <c:v>673586</c:v>
                </c:pt>
                <c:pt idx="5">
                  <c:v>864612</c:v>
                </c:pt>
              </c:numCache>
            </c:numRef>
          </c:val>
        </c:ser>
        <c:ser>
          <c:idx val="3"/>
          <c:order val="3"/>
          <c:tx>
            <c:strRef>
              <c:f>Sheet1!$E$1</c:f>
              <c:strCache>
                <c:ptCount val="1"/>
                <c:pt idx="0">
                  <c:v>Charter School</c:v>
                </c:pt>
              </c:strCache>
            </c:strRef>
          </c:tx>
          <c:spPr>
            <a:solidFill>
              <a:schemeClr val="accent4"/>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Sheet1!$E$5:$E$10</c:f>
              <c:numCache>
                <c:formatCode>_("$"* #,##0_);_("$"* \(#,##0\);_("$"* "-"??_);_(@_)</c:formatCode>
                <c:ptCount val="6"/>
                <c:pt idx="0">
                  <c:v>234586</c:v>
                </c:pt>
                <c:pt idx="1">
                  <c:v>322227</c:v>
                </c:pt>
                <c:pt idx="2">
                  <c:v>186858</c:v>
                </c:pt>
                <c:pt idx="3">
                  <c:v>344662</c:v>
                </c:pt>
                <c:pt idx="4">
                  <c:v>480284</c:v>
                </c:pt>
                <c:pt idx="5">
                  <c:v>403969</c:v>
                </c:pt>
              </c:numCache>
            </c:numRef>
          </c:val>
        </c:ser>
        <c:ser>
          <c:idx val="4"/>
          <c:order val="4"/>
          <c:tx>
            <c:strRef>
              <c:f>Sheet1!$F$1</c:f>
              <c:strCache>
                <c:ptCount val="1"/>
                <c:pt idx="0">
                  <c:v>Vets/Blind/SS Exempt</c:v>
                </c:pt>
              </c:strCache>
            </c:strRef>
          </c:tx>
          <c:spPr>
            <a:solidFill>
              <a:schemeClr val="accent5"/>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Sheet1!$F$5:$F$10</c:f>
              <c:numCache>
                <c:formatCode>_("$"* #,##0_);_("$"* \(#,##0\);_("$"* "-"??_);_(@_)</c:formatCode>
                <c:ptCount val="6"/>
                <c:pt idx="0">
                  <c:v>211864</c:v>
                </c:pt>
                <c:pt idx="1">
                  <c:v>219671</c:v>
                </c:pt>
                <c:pt idx="2">
                  <c:v>174650</c:v>
                </c:pt>
                <c:pt idx="3">
                  <c:v>159029</c:v>
                </c:pt>
                <c:pt idx="4">
                  <c:v>232421</c:v>
                </c:pt>
                <c:pt idx="5">
                  <c:v>91133</c:v>
                </c:pt>
              </c:numCache>
            </c:numRef>
          </c:val>
        </c:ser>
        <c:ser>
          <c:idx val="5"/>
          <c:order val="5"/>
          <c:tx>
            <c:strRef>
              <c:f>Sheet1!$G$1</c:f>
              <c:strCache>
                <c:ptCount val="1"/>
                <c:pt idx="0">
                  <c:v>School Choice</c:v>
                </c:pt>
              </c:strCache>
            </c:strRef>
          </c:tx>
          <c:spPr>
            <a:solidFill>
              <a:schemeClr val="accent6"/>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Sheet1!$G$5:$G$10</c:f>
              <c:numCache>
                <c:formatCode>_("$"* #,##0_);_("$"* \(#,##0\);_("$"* "-"??_);_(@_)</c:formatCode>
                <c:ptCount val="6"/>
                <c:pt idx="0">
                  <c:v>880129</c:v>
                </c:pt>
                <c:pt idx="1">
                  <c:v>931352</c:v>
                </c:pt>
                <c:pt idx="2">
                  <c:v>1062378</c:v>
                </c:pt>
                <c:pt idx="3">
                  <c:v>832495</c:v>
                </c:pt>
                <c:pt idx="4">
                  <c:v>808724</c:v>
                </c:pt>
                <c:pt idx="5">
                  <c:v>573629</c:v>
                </c:pt>
              </c:numCache>
            </c:numRef>
          </c:val>
        </c:ser>
        <c:ser>
          <c:idx val="6"/>
          <c:order val="6"/>
          <c:tx>
            <c:strRef>
              <c:f>Sheet1!$H$1</c:f>
              <c:strCache>
                <c:ptCount val="1"/>
                <c:pt idx="0">
                  <c:v>Lunch &amp; Libraries</c:v>
                </c:pt>
              </c:strCache>
            </c:strRef>
          </c:tx>
          <c:spPr>
            <a:solidFill>
              <a:schemeClr val="accent1">
                <a:lumMod val="60000"/>
              </a:schemeClr>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Sheet1!$H$5:$H$10</c:f>
              <c:numCache>
                <c:formatCode>_("$"* #,##0_);_("$"* \(#,##0\);_("$"* "-"??_);_(@_)</c:formatCode>
                <c:ptCount val="6"/>
                <c:pt idx="0">
                  <c:v>21453</c:v>
                </c:pt>
                <c:pt idx="1">
                  <c:v>21814</c:v>
                </c:pt>
                <c:pt idx="2">
                  <c:v>23196</c:v>
                </c:pt>
                <c:pt idx="3">
                  <c:v>27615</c:v>
                </c:pt>
                <c:pt idx="4">
                  <c:v>30211</c:v>
                </c:pt>
                <c:pt idx="5">
                  <c:v>39552</c:v>
                </c:pt>
              </c:numCache>
            </c:numRef>
          </c:val>
        </c:ser>
        <c:dLbls>
          <c:showLegendKey val="0"/>
          <c:showVal val="0"/>
          <c:showCatName val="0"/>
          <c:showSerName val="0"/>
          <c:showPercent val="0"/>
          <c:showBubbleSize val="0"/>
        </c:dLbls>
        <c:gapWidth val="219"/>
        <c:overlap val="-27"/>
        <c:axId val="585681472"/>
        <c:axId val="779604656"/>
      </c:barChart>
      <c:catAx>
        <c:axId val="5856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79604656"/>
        <c:crosses val="autoZero"/>
        <c:auto val="1"/>
        <c:lblAlgn val="ctr"/>
        <c:lblOffset val="100"/>
        <c:noMultiLvlLbl val="0"/>
      </c:catAx>
      <c:valAx>
        <c:axId val="7796046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85681472"/>
        <c:crosses val="autoZero"/>
        <c:crossBetween val="between"/>
      </c:valAx>
      <c:spPr>
        <a:noFill/>
        <a:ln>
          <a:noFill/>
        </a:ln>
        <a:effectLst/>
      </c:spPr>
    </c:plotArea>
    <c:legend>
      <c:legendPos val="b"/>
      <c:layout>
        <c:manualLayout>
          <c:xMode val="edge"/>
          <c:yMode val="edge"/>
          <c:x val="0.14027660627155156"/>
          <c:y val="0.87010406536300189"/>
          <c:w val="0.82445590289789272"/>
          <c:h val="8.367893551524242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70004071174635"/>
          <c:y val="0.11106292663180119"/>
          <c:w val="0.51799710845284574"/>
          <c:h val="0.82643714941083901"/>
        </c:manualLayout>
      </c:layout>
      <c:pieChart>
        <c:varyColors val="1"/>
        <c:ser>
          <c:idx val="0"/>
          <c:order val="0"/>
          <c:tx>
            <c:strRef>
              <c:f>Sheet1!$B$1</c:f>
              <c:strCache>
                <c:ptCount val="1"/>
                <c:pt idx="0">
                  <c:v>Receipts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Lbls>
            <c:dLbl>
              <c:idx val="0"/>
              <c:layout>
                <c:manualLayout>
                  <c:x val="-0.2248147953262436"/>
                  <c:y val="2.722404734214895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2234887493628235"/>
                      <c:h val="0.11569031682579423"/>
                    </c:manualLayout>
                  </c15:layout>
                </c:ext>
              </c:extLst>
            </c:dLbl>
            <c:dLbl>
              <c:idx val="1"/>
              <c:layout>
                <c:manualLayout>
                  <c:x val="-0.11385943542383847"/>
                  <c:y val="7.114949183527999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872573650185545"/>
                  <c:y val="0.136402941520515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0.19478647794805826"/>
                  <c:y val="0.1574018341658626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4.3740234001574653E-2"/>
                  <c:y val="0.1089747522791500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3"/>
              <c:tx>
                <c:rich>
                  <a:bodyPr/>
                  <a:lstStyle/>
                  <a:p>
                    <a:fld id="{4A44B78F-0389-4EA3-A110-46B547FE91E3}" type="CATEGORYNAME">
                      <a:rPr lang="en-US"/>
                      <a:pPr/>
                      <a:t>[CATEGORY NAME]</a:t>
                    </a:fld>
                    <a:r>
                      <a:rPr lang="en-US" baseline="0" smtClean="0"/>
                      <a:t>, </a:t>
                    </a:r>
                    <a:fld id="{D478AA5B-47C3-4FC6-B23F-A1C6866937B1}" type="PERCENTAGE">
                      <a:rPr lang="en-US" baseline="0" smtClean="0"/>
                      <a:pPr/>
                      <a:t>[PERCENTAGE]</a:t>
                    </a:fld>
                    <a:endParaRPr lang="en-US" baseline="0" smtClean="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Sheet1!$A$2:$A$15</c:f>
              <c:strCache>
                <c:ptCount val="14"/>
                <c:pt idx="0">
                  <c:v>Payment in Lieu of Taxes</c:v>
                </c:pt>
                <c:pt idx="1">
                  <c:v>Federal Revenue</c:v>
                </c:pt>
                <c:pt idx="2">
                  <c:v>Boat Excise</c:v>
                </c:pt>
                <c:pt idx="3">
                  <c:v>Investment Income</c:v>
                </c:pt>
                <c:pt idx="4">
                  <c:v>Fines and Forfeits</c:v>
                </c:pt>
                <c:pt idx="5">
                  <c:v>Misc. Non-recurring</c:v>
                </c:pt>
                <c:pt idx="6">
                  <c:v>Penalties/Interest on Taxes</c:v>
                </c:pt>
                <c:pt idx="7">
                  <c:v>Other Departmental Revenue</c:v>
                </c:pt>
                <c:pt idx="8">
                  <c:v>Meals Tax</c:v>
                </c:pt>
                <c:pt idx="9">
                  <c:v>Occupancy/Short-term Rental Tax</c:v>
                </c:pt>
                <c:pt idx="10">
                  <c:v>Misc. Recurring </c:v>
                </c:pt>
                <c:pt idx="11">
                  <c:v>Licenses and Permits</c:v>
                </c:pt>
                <c:pt idx="12">
                  <c:v>Recreation</c:v>
                </c:pt>
                <c:pt idx="13">
                  <c:v>Motor Vehicle Excise</c:v>
                </c:pt>
              </c:strCache>
            </c:strRef>
          </c:cat>
          <c:val>
            <c:numRef>
              <c:f>Sheet1!$B$2:$B$15</c:f>
              <c:numCache>
                <c:formatCode>_("$"* #,##0_);_("$"* \(#,##0\);_("$"* "-"??_);_(@_)</c:formatCode>
                <c:ptCount val="14"/>
                <c:pt idx="0">
                  <c:v>10644</c:v>
                </c:pt>
                <c:pt idx="1">
                  <c:v>81844</c:v>
                </c:pt>
                <c:pt idx="2">
                  <c:v>52458</c:v>
                </c:pt>
                <c:pt idx="3">
                  <c:v>26547</c:v>
                </c:pt>
                <c:pt idx="4">
                  <c:v>131739</c:v>
                </c:pt>
                <c:pt idx="5">
                  <c:v>187483</c:v>
                </c:pt>
                <c:pt idx="6">
                  <c:v>218524</c:v>
                </c:pt>
                <c:pt idx="7">
                  <c:v>295990</c:v>
                </c:pt>
                <c:pt idx="8">
                  <c:v>550496</c:v>
                </c:pt>
                <c:pt idx="9">
                  <c:v>814623</c:v>
                </c:pt>
                <c:pt idx="10">
                  <c:v>1719245</c:v>
                </c:pt>
                <c:pt idx="11">
                  <c:v>826973</c:v>
                </c:pt>
                <c:pt idx="12">
                  <c:v>1267308</c:v>
                </c:pt>
                <c:pt idx="13">
                  <c:v>3819920</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Motor Vehicle Excise</c:v>
                </c:pt>
              </c:strCache>
            </c:strRef>
          </c:tx>
          <c:spPr>
            <a:solidFill>
              <a:schemeClr val="accent1"/>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Sheet1!$C$2:$C$10</c:f>
              <c:numCache>
                <c:formatCode>_("$"* #,##0_);_("$"* \(#,##0\);_("$"* "-"??_);_(@_)</c:formatCode>
                <c:ptCount val="5"/>
                <c:pt idx="0">
                  <c:v>3269645</c:v>
                </c:pt>
                <c:pt idx="1">
                  <c:v>3187074.34</c:v>
                </c:pt>
                <c:pt idx="2">
                  <c:v>3187418</c:v>
                </c:pt>
                <c:pt idx="3">
                  <c:v>2865539.63</c:v>
                </c:pt>
                <c:pt idx="4">
                  <c:v>3819920</c:v>
                </c:pt>
              </c:numCache>
            </c:numRef>
          </c:val>
        </c:ser>
        <c:ser>
          <c:idx val="1"/>
          <c:order val="1"/>
          <c:tx>
            <c:strRef>
              <c:f>Sheet1!$D$1</c:f>
              <c:strCache>
                <c:ptCount val="1"/>
                <c:pt idx="0">
                  <c:v>Boat Excise</c:v>
                </c:pt>
              </c:strCache>
            </c:strRef>
          </c:tx>
          <c:spPr>
            <a:solidFill>
              <a:schemeClr val="accent2"/>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Sheet1!$D$2:$D$10</c:f>
              <c:numCache>
                <c:formatCode>_("$"* #,##0_);_("$"* \(#,##0\);_("$"* "-"??_);_(@_)</c:formatCode>
                <c:ptCount val="5"/>
                <c:pt idx="0">
                  <c:v>142561</c:v>
                </c:pt>
                <c:pt idx="1">
                  <c:v>52845</c:v>
                </c:pt>
                <c:pt idx="2">
                  <c:v>51875</c:v>
                </c:pt>
                <c:pt idx="3">
                  <c:v>50986.65</c:v>
                </c:pt>
                <c:pt idx="4">
                  <c:v>52458</c:v>
                </c:pt>
              </c:numCache>
            </c:numRef>
          </c:val>
        </c:ser>
        <c:ser>
          <c:idx val="2"/>
          <c:order val="2"/>
          <c:tx>
            <c:strRef>
              <c:f>Sheet1!$F$1</c:f>
              <c:strCache>
                <c:ptCount val="1"/>
                <c:pt idx="0">
                  <c:v>Meals Tax</c:v>
                </c:pt>
              </c:strCache>
            </c:strRef>
          </c:tx>
          <c:spPr>
            <a:solidFill>
              <a:schemeClr val="accent3"/>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Sheet1!$F$2:$F$10</c:f>
              <c:numCache>
                <c:formatCode>_("$"* #,##0_);_("$"* \(#,##0\);_("$"* "-"??_);_(@_)</c:formatCode>
                <c:ptCount val="5"/>
                <c:pt idx="0">
                  <c:v>445289</c:v>
                </c:pt>
                <c:pt idx="1">
                  <c:v>466680.58</c:v>
                </c:pt>
                <c:pt idx="2">
                  <c:v>445998</c:v>
                </c:pt>
                <c:pt idx="3">
                  <c:v>449128.54</c:v>
                </c:pt>
                <c:pt idx="4">
                  <c:v>550496</c:v>
                </c:pt>
              </c:numCache>
            </c:numRef>
          </c:val>
        </c:ser>
        <c:ser>
          <c:idx val="3"/>
          <c:order val="3"/>
          <c:tx>
            <c:strRef>
              <c:f>Sheet1!$G$1</c:f>
              <c:strCache>
                <c:ptCount val="1"/>
                <c:pt idx="0">
                  <c:v>Penalties &amp; Interest</c:v>
                </c:pt>
              </c:strCache>
            </c:strRef>
          </c:tx>
          <c:spPr>
            <a:solidFill>
              <a:schemeClr val="accent4"/>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Sheet1!$G$2:$G$10</c:f>
              <c:numCache>
                <c:formatCode>_("$"* #,##0_);_("$"* \(#,##0\);_("$"* "-"??_);_(@_)</c:formatCode>
                <c:ptCount val="5"/>
                <c:pt idx="0">
                  <c:v>180740</c:v>
                </c:pt>
                <c:pt idx="1">
                  <c:v>177328.89</c:v>
                </c:pt>
                <c:pt idx="2">
                  <c:v>264625</c:v>
                </c:pt>
                <c:pt idx="3">
                  <c:v>279966.11</c:v>
                </c:pt>
                <c:pt idx="4">
                  <c:v>218524</c:v>
                </c:pt>
              </c:numCache>
            </c:numRef>
          </c:val>
        </c:ser>
        <c:ser>
          <c:idx val="4"/>
          <c:order val="4"/>
          <c:tx>
            <c:strRef>
              <c:f>Sheet1!$H$1</c:f>
              <c:strCache>
                <c:ptCount val="1"/>
                <c:pt idx="0">
                  <c:v>PILOT</c:v>
                </c:pt>
              </c:strCache>
            </c:strRef>
          </c:tx>
          <c:spPr>
            <a:solidFill>
              <a:schemeClr val="accent5"/>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Sheet1!$H$2:$H$10</c:f>
              <c:numCache>
                <c:formatCode>_("$"* #,##0_);_("$"* \(#,##0\);_("$"* "-"??_);_(@_)</c:formatCode>
                <c:ptCount val="5"/>
                <c:pt idx="0">
                  <c:v>28676</c:v>
                </c:pt>
                <c:pt idx="1">
                  <c:v>19726.5</c:v>
                </c:pt>
                <c:pt idx="2">
                  <c:v>23798</c:v>
                </c:pt>
                <c:pt idx="3">
                  <c:v>29329.25</c:v>
                </c:pt>
                <c:pt idx="4">
                  <c:v>10644</c:v>
                </c:pt>
              </c:numCache>
            </c:numRef>
          </c:val>
        </c:ser>
        <c:ser>
          <c:idx val="5"/>
          <c:order val="5"/>
          <c:tx>
            <c:strRef>
              <c:f>Sheet1!$I$1</c:f>
              <c:strCache>
                <c:ptCount val="1"/>
                <c:pt idx="0">
                  <c:v>Recreation</c:v>
                </c:pt>
              </c:strCache>
            </c:strRef>
          </c:tx>
          <c:spPr>
            <a:solidFill>
              <a:schemeClr val="accent6"/>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Sheet1!$I$2:$I$10</c:f>
              <c:numCache>
                <c:formatCode>_("$"* #,##0_);_("$"* \(#,##0\);_("$"* "-"??_);_(@_)</c:formatCode>
                <c:ptCount val="5"/>
                <c:pt idx="0">
                  <c:v>1215406</c:v>
                </c:pt>
                <c:pt idx="1">
                  <c:v>1267736.22</c:v>
                </c:pt>
                <c:pt idx="2">
                  <c:v>1233852</c:v>
                </c:pt>
                <c:pt idx="3">
                  <c:v>1238027.43</c:v>
                </c:pt>
                <c:pt idx="4">
                  <c:v>1267308</c:v>
                </c:pt>
              </c:numCache>
            </c:numRef>
          </c:val>
        </c:ser>
        <c:ser>
          <c:idx val="6"/>
          <c:order val="6"/>
          <c:tx>
            <c:strRef>
              <c:f>Sheet1!$J$1</c:f>
              <c:strCache>
                <c:ptCount val="1"/>
                <c:pt idx="0">
                  <c:v>Other Departmental</c:v>
                </c:pt>
              </c:strCache>
            </c:strRef>
          </c:tx>
          <c:spPr>
            <a:solidFill>
              <a:schemeClr val="accent1">
                <a:lumMod val="60000"/>
              </a:schemeClr>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Sheet1!$J$2:$J$10</c:f>
              <c:numCache>
                <c:formatCode>_("$"* #,##0_);_("$"* \(#,##0\);_("$"* "-"??_);_(@_)</c:formatCode>
                <c:ptCount val="5"/>
                <c:pt idx="0">
                  <c:v>333733</c:v>
                </c:pt>
                <c:pt idx="1">
                  <c:v>306270.78999999998</c:v>
                </c:pt>
                <c:pt idx="2">
                  <c:v>312576</c:v>
                </c:pt>
                <c:pt idx="3">
                  <c:v>330784.90000000002</c:v>
                </c:pt>
                <c:pt idx="4" formatCode="_(* #,##0_);_(* \(#,##0\);_(* &quot;-&quot;??_);_(@_)">
                  <c:v>295990</c:v>
                </c:pt>
              </c:numCache>
            </c:numRef>
          </c:val>
        </c:ser>
        <c:ser>
          <c:idx val="7"/>
          <c:order val="7"/>
          <c:tx>
            <c:strRef>
              <c:f>Sheet1!$K$1</c:f>
              <c:strCache>
                <c:ptCount val="1"/>
                <c:pt idx="0">
                  <c:v>Licenses &amp; Permits</c:v>
                </c:pt>
              </c:strCache>
            </c:strRef>
          </c:tx>
          <c:spPr>
            <a:solidFill>
              <a:schemeClr val="accent2">
                <a:lumMod val="60000"/>
              </a:schemeClr>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Sheet1!$K$2:$K$10</c:f>
              <c:numCache>
                <c:formatCode>_("$"* #,##0_);_("$"* \(#,##0\);_("$"* "-"??_);_(@_)</c:formatCode>
                <c:ptCount val="5"/>
                <c:pt idx="0">
                  <c:v>731359</c:v>
                </c:pt>
                <c:pt idx="1">
                  <c:v>703014.51</c:v>
                </c:pt>
                <c:pt idx="2">
                  <c:v>792624</c:v>
                </c:pt>
                <c:pt idx="3">
                  <c:v>777638.45</c:v>
                </c:pt>
                <c:pt idx="4" formatCode="_(* #,##0_);_(* \(#,##0\);_(* &quot;-&quot;??_);_(@_)">
                  <c:v>826973</c:v>
                </c:pt>
              </c:numCache>
            </c:numRef>
          </c:val>
        </c:ser>
        <c:ser>
          <c:idx val="8"/>
          <c:order val="8"/>
          <c:tx>
            <c:strRef>
              <c:f>Sheet1!$L$1</c:f>
              <c:strCache>
                <c:ptCount val="1"/>
                <c:pt idx="0">
                  <c:v>Fines &amp; Forfeits</c:v>
                </c:pt>
              </c:strCache>
            </c:strRef>
          </c:tx>
          <c:spPr>
            <a:solidFill>
              <a:schemeClr val="accent3">
                <a:lumMod val="60000"/>
              </a:schemeClr>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Sheet1!$L$2:$L$10</c:f>
              <c:numCache>
                <c:formatCode>_("$"* #,##0_);_("$"* \(#,##0\);_("$"* "-"??_);_(@_)</c:formatCode>
                <c:ptCount val="5"/>
                <c:pt idx="0">
                  <c:v>152515</c:v>
                </c:pt>
                <c:pt idx="1">
                  <c:v>158638.42000000001</c:v>
                </c:pt>
                <c:pt idx="2">
                  <c:v>127727</c:v>
                </c:pt>
                <c:pt idx="3">
                  <c:v>138976.23000000001</c:v>
                </c:pt>
                <c:pt idx="4" formatCode="_(* #,##0_);_(* \(#,##0\);_(* &quot;-&quot;??_);_(@_)">
                  <c:v>131739</c:v>
                </c:pt>
              </c:numCache>
            </c:numRef>
          </c:val>
        </c:ser>
        <c:ser>
          <c:idx val="9"/>
          <c:order val="9"/>
          <c:tx>
            <c:strRef>
              <c:f>Sheet1!$M$1</c:f>
              <c:strCache>
                <c:ptCount val="1"/>
                <c:pt idx="0">
                  <c:v>Investment Income</c:v>
                </c:pt>
              </c:strCache>
            </c:strRef>
          </c:tx>
          <c:spPr>
            <a:solidFill>
              <a:schemeClr val="accent4">
                <a:lumMod val="60000"/>
              </a:schemeClr>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Sheet1!$M$2:$M$10</c:f>
              <c:numCache>
                <c:formatCode>_("$"* #,##0_);_("$"* \(#,##0\);_("$"* "-"??_);_(@_)</c:formatCode>
                <c:ptCount val="5"/>
                <c:pt idx="0">
                  <c:v>187531</c:v>
                </c:pt>
                <c:pt idx="1">
                  <c:v>470124.51</c:v>
                </c:pt>
                <c:pt idx="2">
                  <c:v>401677</c:v>
                </c:pt>
                <c:pt idx="3">
                  <c:v>106376.35</c:v>
                </c:pt>
                <c:pt idx="4" formatCode="_(* #,##0_);_(* \(#,##0\);_(* &quot;-&quot;??_);_(@_)">
                  <c:v>26547</c:v>
                </c:pt>
              </c:numCache>
            </c:numRef>
          </c:val>
        </c:ser>
        <c:ser>
          <c:idx val="10"/>
          <c:order val="10"/>
          <c:tx>
            <c:strRef>
              <c:f>Sheet1!$N$1</c:f>
              <c:strCache>
                <c:ptCount val="1"/>
                <c:pt idx="0">
                  <c:v>Other Federal Revenue</c:v>
                </c:pt>
              </c:strCache>
            </c:strRef>
          </c:tx>
          <c:spPr>
            <a:solidFill>
              <a:schemeClr val="accent5">
                <a:lumMod val="60000"/>
              </a:schemeClr>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Sheet1!$N$2:$N$10</c:f>
              <c:numCache>
                <c:formatCode>_("$"* #,##0_);_("$"* \(#,##0\);_("$"* "-"??_);_(@_)</c:formatCode>
                <c:ptCount val="5"/>
                <c:pt idx="0">
                  <c:v>30036</c:v>
                </c:pt>
                <c:pt idx="1">
                  <c:v>19984.650000000001</c:v>
                </c:pt>
                <c:pt idx="2">
                  <c:v>22538</c:v>
                </c:pt>
                <c:pt idx="3">
                  <c:v>45705.99</c:v>
                </c:pt>
                <c:pt idx="4" formatCode="_(* #,##0_);_(* \(#,##0\);_(* &quot;-&quot;??_);_(@_)">
                  <c:v>81844</c:v>
                </c:pt>
              </c:numCache>
            </c:numRef>
          </c:val>
        </c:ser>
        <c:ser>
          <c:idx val="11"/>
          <c:order val="11"/>
          <c:tx>
            <c:strRef>
              <c:f>Sheet1!$O$1</c:f>
              <c:strCache>
                <c:ptCount val="1"/>
                <c:pt idx="0">
                  <c:v>Misc. Recurring </c:v>
                </c:pt>
              </c:strCache>
            </c:strRef>
          </c:tx>
          <c:spPr>
            <a:solidFill>
              <a:schemeClr val="accent6">
                <a:lumMod val="60000"/>
              </a:schemeClr>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Sheet1!$O$2:$O$10</c:f>
              <c:numCache>
                <c:formatCode>_("$"* #,##0_);_("$"* \(#,##0\);_("$"* "-"??_);_(@_)</c:formatCode>
                <c:ptCount val="5"/>
                <c:pt idx="0">
                  <c:v>753096</c:v>
                </c:pt>
                <c:pt idx="1">
                  <c:v>638791.41</c:v>
                </c:pt>
                <c:pt idx="2">
                  <c:v>825521</c:v>
                </c:pt>
                <c:pt idx="3">
                  <c:v>543255.18999999994</c:v>
                </c:pt>
                <c:pt idx="4" formatCode="_(* #,##0_);_(* \(#,##0\);_(* &quot;-&quot;??_);_(@_)">
                  <c:v>1719245</c:v>
                </c:pt>
              </c:numCache>
            </c:numRef>
          </c:val>
        </c:ser>
        <c:ser>
          <c:idx val="12"/>
          <c:order val="12"/>
          <c:tx>
            <c:strRef>
              <c:f>Sheet1!$P$1</c:f>
              <c:strCache>
                <c:ptCount val="1"/>
                <c:pt idx="0">
                  <c:v>Other Misc Non-recurring</c:v>
                </c:pt>
              </c:strCache>
            </c:strRef>
          </c:tx>
          <c:spPr>
            <a:solidFill>
              <a:schemeClr val="accent1">
                <a:lumMod val="80000"/>
                <a:lumOff val="20000"/>
              </a:schemeClr>
            </a:solidFill>
            <a:ln>
              <a:noFill/>
            </a:ln>
            <a:effectLst/>
          </c:spPr>
          <c:invertIfNegative val="0"/>
          <c:cat>
            <c:strRef>
              <c:f>Sheet1!$B$2:$B$10</c:f>
              <c:strCache>
                <c:ptCount val="5"/>
                <c:pt idx="0">
                  <c:v>FY2018</c:v>
                </c:pt>
                <c:pt idx="1">
                  <c:v>FY2019</c:v>
                </c:pt>
                <c:pt idx="2">
                  <c:v>FY2020</c:v>
                </c:pt>
                <c:pt idx="3">
                  <c:v>FY2021</c:v>
                </c:pt>
                <c:pt idx="4">
                  <c:v>FY2022</c:v>
                </c:pt>
              </c:strCache>
            </c:strRef>
          </c:cat>
          <c:val>
            <c:numRef>
              <c:f>Sheet1!$P$2:$P$10</c:f>
              <c:numCache>
                <c:formatCode>_("$"* #,##0_);_("$"* \(#,##0\);_("$"* "-"??_);_(@_)</c:formatCode>
                <c:ptCount val="5"/>
                <c:pt idx="0">
                  <c:v>71148</c:v>
                </c:pt>
                <c:pt idx="1">
                  <c:v>84850.75</c:v>
                </c:pt>
                <c:pt idx="2">
                  <c:v>267775</c:v>
                </c:pt>
                <c:pt idx="3">
                  <c:v>183091.18</c:v>
                </c:pt>
                <c:pt idx="4" formatCode="_(&quot;$&quot;* #,##0.00_);_(&quot;$&quot;* \(#,##0.00\);_(&quot;$&quot;* &quot;-&quot;??_);_(@_)">
                  <c:v>187483</c:v>
                </c:pt>
              </c:numCache>
            </c:numRef>
          </c:val>
        </c:ser>
        <c:ser>
          <c:idx val="13"/>
          <c:order val="13"/>
          <c:tx>
            <c:strRef>
              <c:f>Sheet1!$E$1</c:f>
              <c:strCache>
                <c:ptCount val="1"/>
                <c:pt idx="0">
                  <c:v>Occupancy/ST Rental </c:v>
                </c:pt>
              </c:strCache>
            </c:strRef>
          </c:tx>
          <c:spPr>
            <a:solidFill>
              <a:schemeClr val="accent2">
                <a:lumMod val="80000"/>
                <a:lumOff val="20000"/>
              </a:schemeClr>
            </a:solidFill>
            <a:ln>
              <a:noFill/>
            </a:ln>
            <a:effectLst/>
          </c:spPr>
          <c:invertIfNegative val="0"/>
          <c:val>
            <c:numRef>
              <c:f>Sheet1!$E$2:$E$10</c:f>
              <c:numCache>
                <c:formatCode>_("$"* #,##0_);_("$"* \(#,##0\);_("$"* "-"??_);_(@_)</c:formatCode>
                <c:ptCount val="5"/>
                <c:pt idx="0">
                  <c:v>0</c:v>
                </c:pt>
                <c:pt idx="1">
                  <c:v>83750</c:v>
                </c:pt>
                <c:pt idx="2">
                  <c:v>221897</c:v>
                </c:pt>
                <c:pt idx="3">
                  <c:v>503804.22</c:v>
                </c:pt>
                <c:pt idx="4">
                  <c:v>814623</c:v>
                </c:pt>
              </c:numCache>
            </c:numRef>
          </c:val>
        </c:ser>
        <c:dLbls>
          <c:showLegendKey val="0"/>
          <c:showVal val="0"/>
          <c:showCatName val="0"/>
          <c:showSerName val="0"/>
          <c:showPercent val="0"/>
          <c:showBubbleSize val="0"/>
        </c:dLbls>
        <c:gapWidth val="219"/>
        <c:overlap val="-27"/>
        <c:axId val="1051281456"/>
        <c:axId val="1051283088"/>
      </c:barChart>
      <c:catAx>
        <c:axId val="10512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051283088"/>
        <c:crosses val="autoZero"/>
        <c:auto val="1"/>
        <c:lblAlgn val="ctr"/>
        <c:lblOffset val="100"/>
        <c:noMultiLvlLbl val="0"/>
      </c:catAx>
      <c:valAx>
        <c:axId val="10512830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051281456"/>
        <c:crosses val="autoZero"/>
        <c:crossBetween val="between"/>
      </c:valAx>
      <c:spPr>
        <a:noFill/>
        <a:ln>
          <a:noFill/>
        </a:ln>
        <a:effectLst/>
      </c:spPr>
    </c:plotArea>
    <c:legend>
      <c:legendPos val="b"/>
      <c:layout>
        <c:manualLayout>
          <c:xMode val="edge"/>
          <c:yMode val="edge"/>
          <c:x val="6.8704371310236573E-2"/>
          <c:y val="0.85847060189836044"/>
          <c:w val="0.86259125737952691"/>
          <c:h val="0.14152939810163956"/>
        </c:manualLayout>
      </c:layout>
      <c:overlay val="0"/>
      <c:spPr>
        <a:noFill/>
        <a:ln>
          <a:noFill/>
        </a:ln>
        <a:effectLst/>
      </c:spPr>
      <c:txPr>
        <a:bodyPr rot="0" spcFirstLastPara="1" vertOverflow="ellipsis" vert="horz" wrap="square" anchor="ctr" anchorCtr="1"/>
        <a:lstStyle/>
        <a:p>
          <a:pPr>
            <a:defRPr sz="125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showDLblsOverMax val="0"/>
  </c:chart>
  <c:spPr>
    <a:noFill/>
    <a:ln>
      <a:noFill/>
    </a:ln>
    <a:effectLst/>
  </c:spPr>
  <c:txPr>
    <a:bodyPr/>
    <a:lstStyle/>
    <a:p>
      <a:pPr>
        <a:defRPr b="1" i="0"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50437600395264"/>
          <c:y val="0.14465367050096456"/>
          <c:w val="0.41714960664925688"/>
          <c:h val="0.82743753008844556"/>
        </c:manualLayout>
      </c:layout>
      <c:pieChart>
        <c:varyColors val="1"/>
        <c:ser>
          <c:idx val="0"/>
          <c:order val="0"/>
          <c:tx>
            <c:strRef>
              <c:f>Sheet1!$B$1</c:f>
              <c:strCache>
                <c:ptCount val="1"/>
                <c:pt idx="0">
                  <c:v>Sales</c:v>
                </c:pt>
              </c:strCache>
            </c:strRef>
          </c:tx>
          <c:explosion val="16"/>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1"/>
              </a:solidFill>
              <a:ln w="19050">
                <a:solidFill>
                  <a:schemeClr val="lt1"/>
                </a:solidFill>
              </a:ln>
              <a:effectLst/>
            </c:spPr>
          </c:dPt>
          <c:dPt>
            <c:idx val="4"/>
            <c:bubble3D val="0"/>
            <c:spPr>
              <a:solidFill>
                <a:schemeClr val="accent1">
                  <a:lumMod val="60000"/>
                </a:schemeClr>
              </a:solidFill>
              <a:ln w="19050">
                <a:solidFill>
                  <a:schemeClr val="lt1"/>
                </a:solidFill>
              </a:ln>
              <a:effectLst/>
            </c:spPr>
          </c:dPt>
          <c:dPt>
            <c:idx val="5"/>
            <c:bubble3D val="0"/>
            <c:spPr>
              <a:solidFill>
                <a:schemeClr val="accent2"/>
              </a:solidFill>
              <a:ln w="19050">
                <a:solidFill>
                  <a:schemeClr val="lt1"/>
                </a:solidFill>
              </a:ln>
              <a:effectLst/>
            </c:spPr>
          </c:dPt>
          <c:dPt>
            <c:idx val="6"/>
            <c:bubble3D val="0"/>
            <c:explosion val="15"/>
            <c:spPr>
              <a:solidFill>
                <a:schemeClr val="accent2">
                  <a:lumMod val="60000"/>
                </a:schemeClr>
              </a:solidFill>
              <a:ln w="19050">
                <a:solidFill>
                  <a:schemeClr val="lt1"/>
                </a:solidFill>
              </a:ln>
              <a:effectLst/>
            </c:spPr>
          </c:dPt>
          <c:dPt>
            <c:idx val="7"/>
            <c:bubble3D val="0"/>
            <c:explosion val="15"/>
            <c:spPr>
              <a:solidFill>
                <a:schemeClr val="accent3"/>
              </a:solidFill>
              <a:ln w="19050">
                <a:solidFill>
                  <a:schemeClr val="lt1"/>
                </a:solidFill>
              </a:ln>
              <a:effectLst/>
            </c:spPr>
          </c:dPt>
          <c:dLbls>
            <c:dLbl>
              <c:idx val="0"/>
              <c:layout>
                <c:manualLayout>
                  <c:x val="-0.20490781508417089"/>
                  <c:y val="4.3238841144583196E-3"/>
                </c:manualLayout>
              </c:layout>
              <c:spPr>
                <a:noFill/>
                <a:ln>
                  <a:solidFill>
                    <a:schemeClr val="tx1"/>
                  </a:solidFill>
                </a:ln>
                <a:effectLst>
                  <a:innerShdw blurRad="63500" dist="50800" dir="13500000">
                    <a:prstClr val="black">
                      <a:alpha val="50000"/>
                    </a:prstClr>
                  </a:innerShdw>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Times New Roman" panose="02020603050405020304" pitchFamily="18"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615439283787282"/>
                      <c:h val="0.10994786144777259"/>
                    </c:manualLayout>
                  </c15:layout>
                </c:ext>
              </c:extLst>
            </c:dLbl>
            <c:dLbl>
              <c:idx val="1"/>
              <c:layout>
                <c:manualLayout>
                  <c:x val="-2.6158444478830405E-2"/>
                  <c:y val="-2.8105246743979077E-2"/>
                </c:manualLayout>
              </c:layout>
              <c:spPr>
                <a:noFill/>
                <a:ln>
                  <a:solidFill>
                    <a:schemeClr val="tx1"/>
                  </a:solidFill>
                </a:ln>
                <a:effectLst>
                  <a:innerShdw blurRad="63500" dist="50800" dir="13500000">
                    <a:prstClr val="black">
                      <a:alpha val="50000"/>
                    </a:prstClr>
                  </a:innerShdw>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Times New Roman" panose="02020603050405020304" pitchFamily="18"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466802076094812"/>
                      <c:h val="9.2806554872132199E-2"/>
                    </c:manualLayout>
                  </c15:layout>
                </c:ext>
              </c:extLst>
            </c:dLbl>
            <c:dLbl>
              <c:idx val="2"/>
              <c:layout>
                <c:manualLayout>
                  <c:x val="6.5396154107910012E-2"/>
                  <c:y val="0"/>
                </c:manualLayout>
              </c:layout>
              <c:spPr>
                <a:noFill/>
                <a:ln>
                  <a:solidFill>
                    <a:schemeClr val="tx1"/>
                  </a:solidFill>
                </a:ln>
                <a:effectLst>
                  <a:innerShdw blurRad="63500" dist="50800" dir="13500000">
                    <a:prstClr val="black">
                      <a:alpha val="50000"/>
                    </a:prstClr>
                  </a:innerShdw>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Times New Roman" panose="02020603050405020304" pitchFamily="18"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286807089796668"/>
                      <c:h val="8.415878664321555E-2"/>
                    </c:manualLayout>
                  </c15:layout>
                </c:ext>
              </c:extLst>
            </c:dLbl>
            <c:dLbl>
              <c:idx val="3"/>
              <c:layout>
                <c:manualLayout>
                  <c:x val="8.0655203809726753E-2"/>
                  <c:y val="3.2429130858437377E-2"/>
                </c:manualLayout>
              </c:layout>
              <c:spPr>
                <a:noFill/>
                <a:ln>
                  <a:solidFill>
                    <a:schemeClr val="tx1"/>
                  </a:solidFill>
                </a:ln>
                <a:effectLst>
                  <a:innerShdw blurRad="63500" dist="50800" dir="13500000">
                    <a:prstClr val="black">
                      <a:alpha val="50000"/>
                    </a:prstClr>
                  </a:innerShdw>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Times New Roman" panose="02020603050405020304" pitchFamily="18"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4"/>
              <c:spPr>
                <a:noFill/>
                <a:ln>
                  <a:solidFill>
                    <a:schemeClr val="tx1"/>
                  </a:solidFill>
                </a:ln>
                <a:effectLst>
                  <a:innerShdw blurRad="63500" dist="50800" dir="13500000">
                    <a:prstClr val="black">
                      <a:alpha val="50000"/>
                    </a:prstClr>
                  </a:innerShdw>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Times New Roman" panose="02020603050405020304" pitchFamily="18"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5"/>
              <c:layout>
                <c:manualLayout>
                  <c:x val="-1.4169157426033174E-2"/>
                  <c:y val="-7.9270293027879736E-17"/>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0.11117338903502881"/>
                  <c:y val="-2.810516162815005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8.4480876314755773E-2"/>
                      <c:h val="6.6004091007206236E-2"/>
                    </c:manualLayout>
                  </c15:layout>
                </c:ext>
              </c:extLst>
            </c:dLbl>
            <c:dLbl>
              <c:idx val="7"/>
              <c:layout>
                <c:manualLayout>
                  <c:x val="-3.9237666718245488E-2"/>
                  <c:y val="4.1076899087353957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solidFill>
                  <a:schemeClr val="tx1"/>
                </a:solidFill>
              </a:ln>
              <a:effectLst>
                <a:innerShdw blurRad="63500" dist="50800" dir="13500000">
                  <a:prstClr val="black">
                    <a:alpha val="50000"/>
                  </a:prstClr>
                </a:inn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mn-cs"/>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Sheet1!$A$2:$A$9</c:f>
              <c:strCache>
                <c:ptCount val="8"/>
                <c:pt idx="0">
                  <c:v>Culture &amp; Recreation</c:v>
                </c:pt>
                <c:pt idx="1">
                  <c:v>Human Services</c:v>
                </c:pt>
                <c:pt idx="2">
                  <c:v>Public Works</c:v>
                </c:pt>
                <c:pt idx="3">
                  <c:v>General Government</c:v>
                </c:pt>
                <c:pt idx="4">
                  <c:v>Debt Services</c:v>
                </c:pt>
                <c:pt idx="5">
                  <c:v>Public Safety</c:v>
                </c:pt>
                <c:pt idx="6">
                  <c:v>Shared Costs</c:v>
                </c:pt>
                <c:pt idx="7">
                  <c:v>Education</c:v>
                </c:pt>
              </c:strCache>
            </c:strRef>
          </c:cat>
          <c:val>
            <c:numRef>
              <c:f>Sheet1!$B$2:$B$9</c:f>
              <c:numCache>
                <c:formatCode>_(* #,##0_);_(* \(#,##0\);_(* "-"_);_(@_)</c:formatCode>
                <c:ptCount val="8"/>
                <c:pt idx="0">
                  <c:v>898686</c:v>
                </c:pt>
                <c:pt idx="1">
                  <c:v>1030475</c:v>
                </c:pt>
                <c:pt idx="2">
                  <c:v>2887029</c:v>
                </c:pt>
                <c:pt idx="3" formatCode="_(&quot;$&quot;* #,##0_);_(&quot;$&quot;* \(#,##0\);_(&quot;$&quot;* &quot;-&quot;??_);_(@_)">
                  <c:v>3328926</c:v>
                </c:pt>
                <c:pt idx="4">
                  <c:v>6882278</c:v>
                </c:pt>
                <c:pt idx="5">
                  <c:v>11281228</c:v>
                </c:pt>
                <c:pt idx="6">
                  <c:v>16614491</c:v>
                </c:pt>
                <c:pt idx="7">
                  <c:v>27968615</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cmpd="sng">
      <a:noFill/>
    </a:ln>
    <a:effectLst>
      <a:outerShdw blurRad="50800" dist="50800" dir="5400000" algn="ctr" rotWithShape="0">
        <a:schemeClr val="bg1"/>
      </a:outerShdw>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County Tax</c:v>
                </c:pt>
              </c:strCache>
            </c:strRef>
          </c:tx>
          <c:spPr>
            <a:solidFill>
              <a:schemeClr val="accent1"/>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Sheet1!$B$5:$B$10</c:f>
              <c:numCache>
                <c:formatCode>General</c:formatCode>
                <c:ptCount val="6"/>
                <c:pt idx="0">
                  <c:v>358085</c:v>
                </c:pt>
                <c:pt idx="1">
                  <c:v>372037</c:v>
                </c:pt>
                <c:pt idx="2" formatCode="_(* #,##0_);_(* \(#,##0\);_(* &quot;-&quot;??_);_(@_)">
                  <c:v>381928</c:v>
                </c:pt>
                <c:pt idx="3" formatCode="_(* #,##0_);_(* \(#,##0\);_(* &quot;-&quot;??_);_(@_)">
                  <c:v>391477</c:v>
                </c:pt>
                <c:pt idx="4" formatCode="_(&quot;$&quot;* #,##0_);_(&quot;$&quot;* \(#,##0\);_(&quot;$&quot;* &quot;-&quot;??_);_(@_)">
                  <c:v>397743</c:v>
                </c:pt>
                <c:pt idx="5" formatCode="_(&quot;$&quot;* #,##0_);_(&quot;$&quot;* \(#,##0\);_(&quot;$&quot;* &quot;-&quot;??_);_(@_)">
                  <c:v>407687</c:v>
                </c:pt>
              </c:numCache>
            </c:numRef>
          </c:val>
        </c:ser>
        <c:ser>
          <c:idx val="1"/>
          <c:order val="1"/>
          <c:tx>
            <c:strRef>
              <c:f>Sheet1!$C$1</c:f>
              <c:strCache>
                <c:ptCount val="1"/>
                <c:pt idx="0">
                  <c:v>Retired Teach Health</c:v>
                </c:pt>
              </c:strCache>
            </c:strRef>
          </c:tx>
          <c:spPr>
            <a:solidFill>
              <a:schemeClr val="accent2"/>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Sheet1!$C$5:$C$10</c:f>
              <c:numCache>
                <c:formatCode>General</c:formatCode>
                <c:ptCount val="6"/>
                <c:pt idx="0">
                  <c:v>1085039</c:v>
                </c:pt>
                <c:pt idx="1">
                  <c:v>1057452</c:v>
                </c:pt>
                <c:pt idx="2" formatCode="_(* #,##0_);_(* \(#,##0\);_(* &quot;-&quot;??_);_(@_)">
                  <c:v>1272109</c:v>
                </c:pt>
                <c:pt idx="3" formatCode="_(* #,##0_);_(* \(#,##0\);_(* &quot;-&quot;??_);_(@_)">
                  <c:v>1017451</c:v>
                </c:pt>
                <c:pt idx="4" formatCode="_(* #,##0_);_(* \(#,##0\);_(* &quot;-&quot;??_);_(@_)">
                  <c:v>1156069</c:v>
                </c:pt>
                <c:pt idx="5" formatCode="_(* #,##0_);_(* \(#,##0\);_(* &quot;-&quot;??_);_(@_)">
                  <c:v>1142630</c:v>
                </c:pt>
              </c:numCache>
            </c:numRef>
          </c:val>
        </c:ser>
        <c:ser>
          <c:idx val="2"/>
          <c:order val="2"/>
          <c:tx>
            <c:strRef>
              <c:f>Sheet1!$D$1</c:f>
              <c:strCache>
                <c:ptCount val="1"/>
                <c:pt idx="0">
                  <c:v>Mosquito &amp; Air</c:v>
                </c:pt>
              </c:strCache>
            </c:strRef>
          </c:tx>
          <c:spPr>
            <a:solidFill>
              <a:schemeClr val="accent3"/>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Sheet1!$D$5:$D$10</c:f>
              <c:numCache>
                <c:formatCode>General</c:formatCode>
                <c:ptCount val="6"/>
                <c:pt idx="0">
                  <c:v>129348</c:v>
                </c:pt>
                <c:pt idx="1">
                  <c:v>123464</c:v>
                </c:pt>
                <c:pt idx="2" formatCode="_(* #,##0_);_(* \(#,##0\);_(* &quot;-&quot;??_);_(@_)">
                  <c:v>155845</c:v>
                </c:pt>
                <c:pt idx="3" formatCode="_(* #,##0_);_(* \(#,##0\);_(* &quot;-&quot;??_);_(@_)">
                  <c:v>156053</c:v>
                </c:pt>
                <c:pt idx="4" formatCode="_(* #,##0_);_(* \(#,##0\);_(* &quot;-&quot;??_);_(@_)">
                  <c:v>158153</c:v>
                </c:pt>
                <c:pt idx="5" formatCode="_(* #,##0_);_(* \(#,##0\);_(* &quot;-&quot;??_);_(@_)">
                  <c:v>162202</c:v>
                </c:pt>
              </c:numCache>
            </c:numRef>
          </c:val>
        </c:ser>
        <c:ser>
          <c:idx val="3"/>
          <c:order val="3"/>
          <c:tx>
            <c:strRef>
              <c:f>Sheet1!$E$1</c:f>
              <c:strCache>
                <c:ptCount val="1"/>
                <c:pt idx="0">
                  <c:v>RMV Surcharge</c:v>
                </c:pt>
              </c:strCache>
            </c:strRef>
          </c:tx>
          <c:spPr>
            <a:solidFill>
              <a:schemeClr val="accent4"/>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Sheet1!$E$5:$E$10</c:f>
              <c:numCache>
                <c:formatCode>General</c:formatCode>
                <c:ptCount val="6"/>
                <c:pt idx="0">
                  <c:v>29600</c:v>
                </c:pt>
                <c:pt idx="1">
                  <c:v>27137</c:v>
                </c:pt>
                <c:pt idx="2" formatCode="_(* #,##0_);_(* \(#,##0\);_(* &quot;-&quot;??_);_(@_)">
                  <c:v>32063</c:v>
                </c:pt>
                <c:pt idx="3" formatCode="_(* #,##0_);_(* \(#,##0\);_(* &quot;-&quot;??_);_(@_)">
                  <c:v>35420</c:v>
                </c:pt>
                <c:pt idx="4" formatCode="_(* #,##0_);_(* \(#,##0\);_(* &quot;-&quot;??_);_(@_)">
                  <c:v>35420</c:v>
                </c:pt>
                <c:pt idx="5" formatCode="_(* #,##0_);_(* \(#,##0\);_(* &quot;-&quot;??_);_(@_)">
                  <c:v>29720</c:v>
                </c:pt>
              </c:numCache>
            </c:numRef>
          </c:val>
        </c:ser>
        <c:ser>
          <c:idx val="4"/>
          <c:order val="4"/>
          <c:tx>
            <c:strRef>
              <c:f>Sheet1!$F$1</c:f>
              <c:strCache>
                <c:ptCount val="1"/>
                <c:pt idx="0">
                  <c:v>Mass Bay Trans &amp; Reg Trans</c:v>
                </c:pt>
              </c:strCache>
            </c:strRef>
          </c:tx>
          <c:spPr>
            <a:solidFill>
              <a:schemeClr val="accent5"/>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Sheet1!$F$5:$F$10</c:f>
              <c:numCache>
                <c:formatCode>General</c:formatCode>
                <c:ptCount val="6"/>
                <c:pt idx="0">
                  <c:v>130058</c:v>
                </c:pt>
                <c:pt idx="1">
                  <c:v>120483</c:v>
                </c:pt>
                <c:pt idx="2" formatCode="_(* #,##0_);_(* \(#,##0\);_(* &quot;-&quot;??_);_(@_)">
                  <c:v>145632</c:v>
                </c:pt>
                <c:pt idx="3" formatCode="_(* #,##0_);_(* \(#,##0\);_(* &quot;-&quot;??_);_(@_)">
                  <c:v>134699</c:v>
                </c:pt>
                <c:pt idx="4" formatCode="_(* #,##0_);_(* \(#,##0\);_(* &quot;-&quot;??_);_(@_)">
                  <c:v>140051</c:v>
                </c:pt>
                <c:pt idx="5" formatCode="_(* #,##0_);_(* \(#,##0\);_(* &quot;-&quot;??_);_(@_)">
                  <c:v>143552</c:v>
                </c:pt>
              </c:numCache>
            </c:numRef>
          </c:val>
        </c:ser>
        <c:ser>
          <c:idx val="5"/>
          <c:order val="5"/>
          <c:tx>
            <c:strRef>
              <c:f>Sheet1!$G$1</c:f>
              <c:strCache>
                <c:ptCount val="1"/>
                <c:pt idx="0">
                  <c:v>Special Education</c:v>
                </c:pt>
              </c:strCache>
            </c:strRef>
          </c:tx>
          <c:spPr>
            <a:solidFill>
              <a:schemeClr val="accent6"/>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Sheet1!$G$5:$G$10</c:f>
              <c:numCache>
                <c:formatCode>General</c:formatCode>
                <c:ptCount val="6"/>
                <c:pt idx="0">
                  <c:v>0</c:v>
                </c:pt>
                <c:pt idx="1">
                  <c:v>0</c:v>
                </c:pt>
                <c:pt idx="2" formatCode="_(* #,##0_);_(* \(#,##0\);_(* &quot;-&quot;??_);_(@_)">
                  <c:v>19153</c:v>
                </c:pt>
                <c:pt idx="3" formatCode="_(* #,##0_);_(* \(#,##0\);_(* &quot;-&quot;??_);_(@_)">
                  <c:v>0</c:v>
                </c:pt>
                <c:pt idx="4" formatCode="_(* #,##0_);_(* \(#,##0\);_(* &quot;-&quot;??_);_(@_)">
                  <c:v>4260</c:v>
                </c:pt>
                <c:pt idx="5" formatCode="_(* #,##0_);_(* \(#,##0\);_(* &quot;-&quot;??_);_(@_)">
                  <c:v>5362</c:v>
                </c:pt>
              </c:numCache>
            </c:numRef>
          </c:val>
        </c:ser>
        <c:ser>
          <c:idx val="6"/>
          <c:order val="6"/>
          <c:tx>
            <c:strRef>
              <c:f>Sheet1!$H$1</c:f>
              <c:strCache>
                <c:ptCount val="1"/>
                <c:pt idx="0">
                  <c:v>School Choice Sending</c:v>
                </c:pt>
              </c:strCache>
            </c:strRef>
          </c:tx>
          <c:spPr>
            <a:solidFill>
              <a:schemeClr val="accent1">
                <a:lumMod val="60000"/>
              </a:schemeClr>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Sheet1!$H$5:$H$10</c:f>
              <c:numCache>
                <c:formatCode>General</c:formatCode>
                <c:ptCount val="6"/>
                <c:pt idx="0">
                  <c:v>780825</c:v>
                </c:pt>
                <c:pt idx="1">
                  <c:v>793956</c:v>
                </c:pt>
                <c:pt idx="2" formatCode="_(* #,##0_);_(* \(#,##0\);_(* &quot;-&quot;??_);_(@_)">
                  <c:v>875117</c:v>
                </c:pt>
                <c:pt idx="3" formatCode="_(* #,##0_);_(* \(#,##0\);_(* &quot;-&quot;??_);_(@_)">
                  <c:v>771682</c:v>
                </c:pt>
                <c:pt idx="4" formatCode="_(* #,##0_);_(* \(#,##0\);_(* &quot;-&quot;??_);_(@_)">
                  <c:v>863664</c:v>
                </c:pt>
                <c:pt idx="5" formatCode="_(* #,##0_);_(* \(#,##0\);_(* &quot;-&quot;??_);_(@_)">
                  <c:v>993733</c:v>
                </c:pt>
              </c:numCache>
            </c:numRef>
          </c:val>
        </c:ser>
        <c:ser>
          <c:idx val="7"/>
          <c:order val="7"/>
          <c:tx>
            <c:strRef>
              <c:f>Sheet1!$I$1</c:f>
              <c:strCache>
                <c:ptCount val="1"/>
                <c:pt idx="0">
                  <c:v>Charter School</c:v>
                </c:pt>
              </c:strCache>
            </c:strRef>
          </c:tx>
          <c:spPr>
            <a:solidFill>
              <a:schemeClr val="accent2">
                <a:lumMod val="60000"/>
              </a:schemeClr>
            </a:solidFill>
            <a:ln>
              <a:noFill/>
            </a:ln>
            <a:effectLst/>
          </c:spPr>
          <c:invertIfNegative val="0"/>
          <c:cat>
            <c:strRef>
              <c:f>Sheet1!$A$5:$A$10</c:f>
              <c:strCache>
                <c:ptCount val="6"/>
                <c:pt idx="0">
                  <c:v>FY2018</c:v>
                </c:pt>
                <c:pt idx="1">
                  <c:v>FY2019</c:v>
                </c:pt>
                <c:pt idx="2">
                  <c:v>FY2020</c:v>
                </c:pt>
                <c:pt idx="3">
                  <c:v>FY2021</c:v>
                </c:pt>
                <c:pt idx="4">
                  <c:v>FY2022</c:v>
                </c:pt>
                <c:pt idx="5">
                  <c:v>FY2023</c:v>
                </c:pt>
              </c:strCache>
            </c:strRef>
          </c:cat>
          <c:val>
            <c:numRef>
              <c:f>Sheet1!$I$5:$I$10</c:f>
              <c:numCache>
                <c:formatCode>General</c:formatCode>
                <c:ptCount val="6"/>
                <c:pt idx="0">
                  <c:v>2028088</c:v>
                </c:pt>
                <c:pt idx="1">
                  <c:v>2119451</c:v>
                </c:pt>
                <c:pt idx="2" formatCode="_(* #,##0_);_(* \(#,##0\);_(* &quot;-&quot;??_);_(@_)">
                  <c:v>2156427</c:v>
                </c:pt>
                <c:pt idx="3" formatCode="_(* #,##0_);_(* \(#,##0\);_(* &quot;-&quot;??_);_(@_)">
                  <c:v>2218647</c:v>
                </c:pt>
                <c:pt idx="4" formatCode="_(* #,##0_);_(* \(#,##0\);_(* &quot;-&quot;??_);_(@_)">
                  <c:v>2590980</c:v>
                </c:pt>
                <c:pt idx="5" formatCode="_(* #,##0_);_(* \(#,##0\);_(* &quot;-&quot;??_);_(@_)">
                  <c:v>2421172</c:v>
                </c:pt>
              </c:numCache>
            </c:numRef>
          </c:val>
        </c:ser>
        <c:dLbls>
          <c:showLegendKey val="0"/>
          <c:showVal val="0"/>
          <c:showCatName val="0"/>
          <c:showSerName val="0"/>
          <c:showPercent val="0"/>
          <c:showBubbleSize val="0"/>
        </c:dLbls>
        <c:gapWidth val="219"/>
        <c:overlap val="-27"/>
        <c:axId val="1051290160"/>
        <c:axId val="1051282000"/>
      </c:barChart>
      <c:catAx>
        <c:axId val="105129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51282000"/>
        <c:crosses val="autoZero"/>
        <c:auto val="1"/>
        <c:lblAlgn val="ctr"/>
        <c:lblOffset val="100"/>
        <c:noMultiLvlLbl val="0"/>
      </c:catAx>
      <c:valAx>
        <c:axId val="1051282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5129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789656631657"/>
          <c:y val="3.6803110877107484E-2"/>
          <c:w val="0.82558239568947955"/>
          <c:h val="0.82626555843761107"/>
        </c:manualLayout>
      </c:layout>
      <c:lineChart>
        <c:grouping val="standard"/>
        <c:varyColors val="0"/>
        <c:ser>
          <c:idx val="0"/>
          <c:order val="0"/>
          <c:tx>
            <c:strRef>
              <c:f>Sheet1!$B$1</c:f>
              <c:strCache>
                <c:ptCount val="1"/>
                <c:pt idx="0">
                  <c:v>Certified Free Cash</c:v>
                </c:pt>
              </c:strCache>
            </c:strRef>
          </c:tx>
          <c:spPr>
            <a:ln w="28575" cap="rnd">
              <a:solidFill>
                <a:schemeClr val="accent1"/>
              </a:solidFill>
              <a:round/>
            </a:ln>
            <a:effectLst/>
          </c:spPr>
          <c:marker>
            <c:symbol val="none"/>
          </c:marker>
          <c:dLbls>
            <c:dLbl>
              <c:idx val="5"/>
              <c:layout>
                <c:manualLayout>
                  <c:x val="-2.5987290651889618E-2"/>
                  <c:y val="2.213390735094948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FY2015</c:v>
                </c:pt>
                <c:pt idx="1">
                  <c:v>FY2016</c:v>
                </c:pt>
                <c:pt idx="2">
                  <c:v>FY2017</c:v>
                </c:pt>
                <c:pt idx="3">
                  <c:v>FY2018</c:v>
                </c:pt>
                <c:pt idx="4">
                  <c:v>FY2019</c:v>
                </c:pt>
                <c:pt idx="5">
                  <c:v>FY2020</c:v>
                </c:pt>
                <c:pt idx="6">
                  <c:v>FY2021</c:v>
                </c:pt>
                <c:pt idx="7">
                  <c:v>FY2022</c:v>
                </c:pt>
                <c:pt idx="8">
                  <c:v>FY2023</c:v>
                </c:pt>
              </c:strCache>
            </c:strRef>
          </c:cat>
          <c:val>
            <c:numRef>
              <c:f>Sheet1!$B$12:$B$20</c:f>
              <c:numCache>
                <c:formatCode>_("$"* #,##0_);_("$"* \(#,##0\);_("$"* "-"??_);_(@_)</c:formatCode>
                <c:ptCount val="9"/>
                <c:pt idx="0">
                  <c:v>4897346</c:v>
                </c:pt>
                <c:pt idx="1">
                  <c:v>3538836</c:v>
                </c:pt>
                <c:pt idx="2">
                  <c:v>6714795</c:v>
                </c:pt>
                <c:pt idx="3">
                  <c:v>7847739</c:v>
                </c:pt>
                <c:pt idx="4">
                  <c:v>8691073</c:v>
                </c:pt>
                <c:pt idx="5">
                  <c:v>8250807</c:v>
                </c:pt>
                <c:pt idx="6">
                  <c:v>10867188</c:v>
                </c:pt>
                <c:pt idx="7">
                  <c:v>8739080</c:v>
                </c:pt>
                <c:pt idx="8">
                  <c:v>9493947</c:v>
                </c:pt>
              </c:numCache>
            </c:numRef>
          </c:val>
          <c:smooth val="0"/>
        </c:ser>
        <c:ser>
          <c:idx val="1"/>
          <c:order val="1"/>
          <c:tx>
            <c:strRef>
              <c:f>Sheet1!$C$1</c:f>
              <c:strCache>
                <c:ptCount val="1"/>
                <c:pt idx="0">
                  <c:v>5% GFOB</c:v>
                </c:pt>
              </c:strCache>
            </c:strRef>
          </c:tx>
          <c:spPr>
            <a:ln w="28575" cap="rnd">
              <a:solidFill>
                <a:schemeClr val="accent2"/>
              </a:solidFill>
              <a:round/>
            </a:ln>
            <a:effectLst/>
          </c:spPr>
          <c:marker>
            <c:symbol val="none"/>
          </c:marker>
          <c:dLbls>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Times New Roman" panose="02020603050405020304"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FY2015</c:v>
                </c:pt>
                <c:pt idx="1">
                  <c:v>FY2016</c:v>
                </c:pt>
                <c:pt idx="2">
                  <c:v>FY2017</c:v>
                </c:pt>
                <c:pt idx="3">
                  <c:v>FY2018</c:v>
                </c:pt>
                <c:pt idx="4">
                  <c:v>FY2019</c:v>
                </c:pt>
                <c:pt idx="5">
                  <c:v>FY2020</c:v>
                </c:pt>
                <c:pt idx="6">
                  <c:v>FY2021</c:v>
                </c:pt>
                <c:pt idx="7">
                  <c:v>FY2022</c:v>
                </c:pt>
                <c:pt idx="8">
                  <c:v>FY2023</c:v>
                </c:pt>
              </c:strCache>
            </c:strRef>
          </c:cat>
          <c:val>
            <c:numRef>
              <c:f>Sheet1!$C$12:$C$20</c:f>
              <c:numCache>
                <c:formatCode>_(* #,##0_);_(* \(#,##0\);_(* "-"_);_(@_)</c:formatCode>
                <c:ptCount val="9"/>
                <c:pt idx="0">
                  <c:v>2767507</c:v>
                </c:pt>
                <c:pt idx="1">
                  <c:v>2841033</c:v>
                </c:pt>
                <c:pt idx="2">
                  <c:v>2967173</c:v>
                </c:pt>
                <c:pt idx="3">
                  <c:v>3099793</c:v>
                </c:pt>
                <c:pt idx="4">
                  <c:v>3275062</c:v>
                </c:pt>
                <c:pt idx="5">
                  <c:v>3433995.25</c:v>
                </c:pt>
                <c:pt idx="6">
                  <c:v>3518663.3000000003</c:v>
                </c:pt>
                <c:pt idx="7">
                  <c:v>3586778.8000000003</c:v>
                </c:pt>
                <c:pt idx="8">
                  <c:v>3691506.25</c:v>
                </c:pt>
              </c:numCache>
            </c:numRef>
          </c:val>
          <c:smooth val="0"/>
        </c:ser>
        <c:dLbls>
          <c:dLblPos val="r"/>
          <c:showLegendKey val="0"/>
          <c:showVal val="1"/>
          <c:showCatName val="0"/>
          <c:showSerName val="0"/>
          <c:showPercent val="0"/>
          <c:showBubbleSize val="0"/>
        </c:dLbls>
        <c:marker val="1"/>
        <c:smooth val="0"/>
        <c:axId val="1051278736"/>
        <c:axId val="1051289616"/>
      </c:lineChart>
      <c:lineChart>
        <c:grouping val="standard"/>
        <c:varyColors val="0"/>
        <c:ser>
          <c:idx val="2"/>
          <c:order val="2"/>
          <c:tx>
            <c:strRef>
              <c:f>Sheet1!$D$1</c:f>
              <c:strCache>
                <c:ptCount val="1"/>
                <c:pt idx="0">
                  <c:v>% Over Policy</c:v>
                </c:pt>
              </c:strCache>
            </c:strRef>
          </c:tx>
          <c:marker>
            <c:symbol val="none"/>
          </c:marker>
          <c:dLbls>
            <c:spPr>
              <a:noFill/>
              <a:ln>
                <a:noFill/>
              </a:ln>
              <a:effectLst/>
            </c:spPr>
            <c:txPr>
              <a:bodyPr wrap="square" lIns="38100" tIns="19050" rIns="38100" bIns="19050" anchor="ctr" anchorCtr="0">
                <a:spAutoFit/>
              </a:bodyPr>
              <a:lstStyle/>
              <a:p>
                <a:pPr>
                  <a:defRPr sz="800"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Sheet1!$A$12:$A$20</c:f>
              <c:strCache>
                <c:ptCount val="9"/>
                <c:pt idx="0">
                  <c:v>FY2015</c:v>
                </c:pt>
                <c:pt idx="1">
                  <c:v>FY2016</c:v>
                </c:pt>
                <c:pt idx="2">
                  <c:v>FY2017</c:v>
                </c:pt>
                <c:pt idx="3">
                  <c:v>FY2018</c:v>
                </c:pt>
                <c:pt idx="4">
                  <c:v>FY2019</c:v>
                </c:pt>
                <c:pt idx="5">
                  <c:v>FY2020</c:v>
                </c:pt>
                <c:pt idx="6">
                  <c:v>FY2021</c:v>
                </c:pt>
                <c:pt idx="7">
                  <c:v>FY2022</c:v>
                </c:pt>
                <c:pt idx="8">
                  <c:v>FY2023</c:v>
                </c:pt>
              </c:strCache>
            </c:strRef>
          </c:cat>
          <c:val>
            <c:numRef>
              <c:f>Sheet1!$D$12:$D$20</c:f>
              <c:numCache>
                <c:formatCode>0%</c:formatCode>
                <c:ptCount val="9"/>
                <c:pt idx="0">
                  <c:v>0.76958757466557448</c:v>
                </c:pt>
                <c:pt idx="1">
                  <c:v>0.24561594321502073</c:v>
                </c:pt>
                <c:pt idx="2">
                  <c:v>1.2630278045803194</c:v>
                </c:pt>
                <c:pt idx="3">
                  <c:v>1.5316977617537688</c:v>
                </c:pt>
                <c:pt idx="4">
                  <c:v>1.6537125098700423</c:v>
                </c:pt>
                <c:pt idx="5">
                  <c:v>1.4026844533346399</c:v>
                </c:pt>
                <c:pt idx="6">
                  <c:v>2.0884421365352002</c:v>
                </c:pt>
                <c:pt idx="7">
                  <c:v>1.4364702947391121</c:v>
                </c:pt>
                <c:pt idx="8">
                  <c:v>1.5718355481586954</c:v>
                </c:pt>
              </c:numCache>
            </c:numRef>
          </c:val>
          <c:smooth val="0"/>
        </c:ser>
        <c:dLbls>
          <c:showLegendKey val="0"/>
          <c:showVal val="0"/>
          <c:showCatName val="0"/>
          <c:showSerName val="0"/>
          <c:showPercent val="0"/>
          <c:showBubbleSize val="0"/>
        </c:dLbls>
        <c:marker val="1"/>
        <c:smooth val="0"/>
        <c:axId val="1051277104"/>
        <c:axId val="1051282544"/>
      </c:lineChart>
      <c:catAx>
        <c:axId val="105127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51289616"/>
        <c:crosses val="autoZero"/>
        <c:auto val="1"/>
        <c:lblAlgn val="ctr"/>
        <c:lblOffset val="100"/>
        <c:noMultiLvlLbl val="0"/>
      </c:catAx>
      <c:valAx>
        <c:axId val="1051289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51278736"/>
        <c:crosses val="autoZero"/>
        <c:crossBetween val="between"/>
      </c:valAx>
      <c:valAx>
        <c:axId val="1051282544"/>
        <c:scaling>
          <c:orientation val="minMax"/>
        </c:scaling>
        <c:delete val="0"/>
        <c:axPos val="r"/>
        <c:numFmt formatCode="0%" sourceLinked="1"/>
        <c:majorTickMark val="out"/>
        <c:minorTickMark val="none"/>
        <c:tickLblPos val="nextTo"/>
        <c:crossAx val="1051277104"/>
        <c:crosses val="max"/>
        <c:crossBetween val="between"/>
      </c:valAx>
      <c:catAx>
        <c:axId val="1051277104"/>
        <c:scaling>
          <c:orientation val="minMax"/>
        </c:scaling>
        <c:delete val="1"/>
        <c:axPos val="b"/>
        <c:numFmt formatCode="General" sourceLinked="1"/>
        <c:majorTickMark val="out"/>
        <c:minorTickMark val="none"/>
        <c:tickLblPos val="nextTo"/>
        <c:crossAx val="1051282544"/>
        <c:crosses val="autoZero"/>
        <c:auto val="1"/>
        <c:lblAlgn val="ctr"/>
        <c:lblOffset val="100"/>
        <c:noMultiLvlLbl val="0"/>
      </c:catAx>
      <c:spPr>
        <a:noFill/>
        <a:ln>
          <a:noFill/>
        </a:ln>
        <a:effectLst/>
      </c:spPr>
    </c:plotArea>
    <c:legend>
      <c:legendPos val="b"/>
      <c:layout>
        <c:manualLayout>
          <c:xMode val="edge"/>
          <c:yMode val="edge"/>
          <c:x val="0.33616774319384635"/>
          <c:y val="0.95376981685394402"/>
          <c:w val="0.38099989028652631"/>
          <c:h val="4.23254336198018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6726"/>
          </a:xfrm>
          <a:prstGeom prst="rect">
            <a:avLst/>
          </a:prstGeom>
        </p:spPr>
        <p:txBody>
          <a:bodyPr vert="horz" lIns="91344" tIns="45671" rIns="91344" bIns="45671" rtlCol="0"/>
          <a:lstStyle>
            <a:lvl1pPr algn="l">
              <a:defRPr sz="1200"/>
            </a:lvl1pPr>
          </a:lstStyle>
          <a:p>
            <a:endParaRPr lang="en-US"/>
          </a:p>
        </p:txBody>
      </p:sp>
      <p:sp>
        <p:nvSpPr>
          <p:cNvPr id="3" name="Date Placeholder 2"/>
          <p:cNvSpPr>
            <a:spLocks noGrp="1"/>
          </p:cNvSpPr>
          <p:nvPr>
            <p:ph type="dt" sz="quarter" idx="1"/>
          </p:nvPr>
        </p:nvSpPr>
        <p:spPr>
          <a:xfrm>
            <a:off x="3970346" y="3"/>
            <a:ext cx="3038475" cy="466726"/>
          </a:xfrm>
          <a:prstGeom prst="rect">
            <a:avLst/>
          </a:prstGeom>
        </p:spPr>
        <p:txBody>
          <a:bodyPr vert="horz" lIns="91344" tIns="45671" rIns="91344" bIns="45671" rtlCol="0"/>
          <a:lstStyle>
            <a:lvl1pPr algn="r">
              <a:defRPr sz="1200"/>
            </a:lvl1pPr>
          </a:lstStyle>
          <a:p>
            <a:fld id="{F04FF1F8-D420-46F1-A27D-F2AE9A22752E}" type="datetime9">
              <a:rPr lang="en-US" smtClean="0"/>
              <a:t>12/5/2022 3:19:25 PM</a:t>
            </a:fld>
            <a:endParaRPr lang="en-US"/>
          </a:p>
        </p:txBody>
      </p:sp>
      <p:sp>
        <p:nvSpPr>
          <p:cNvPr id="4" name="Footer Placeholder 3"/>
          <p:cNvSpPr>
            <a:spLocks noGrp="1"/>
          </p:cNvSpPr>
          <p:nvPr>
            <p:ph type="ftr" sz="quarter" idx="2"/>
          </p:nvPr>
        </p:nvSpPr>
        <p:spPr>
          <a:xfrm>
            <a:off x="6" y="8829679"/>
            <a:ext cx="3038475" cy="466726"/>
          </a:xfrm>
          <a:prstGeom prst="rect">
            <a:avLst/>
          </a:prstGeom>
        </p:spPr>
        <p:txBody>
          <a:bodyPr vert="horz" lIns="91344" tIns="45671" rIns="91344" bIns="45671" rtlCol="0" anchor="b"/>
          <a:lstStyle>
            <a:lvl1pPr algn="l">
              <a:defRPr sz="1200"/>
            </a:lvl1pPr>
          </a:lstStyle>
          <a:p>
            <a:endParaRPr lang="en-US"/>
          </a:p>
        </p:txBody>
      </p:sp>
      <p:sp>
        <p:nvSpPr>
          <p:cNvPr id="5" name="Slide Number Placeholder 4"/>
          <p:cNvSpPr>
            <a:spLocks noGrp="1"/>
          </p:cNvSpPr>
          <p:nvPr>
            <p:ph type="sldNum" sz="quarter" idx="3"/>
          </p:nvPr>
        </p:nvSpPr>
        <p:spPr>
          <a:xfrm>
            <a:off x="3970346" y="8829679"/>
            <a:ext cx="3038475" cy="466726"/>
          </a:xfrm>
          <a:prstGeom prst="rect">
            <a:avLst/>
          </a:prstGeom>
        </p:spPr>
        <p:txBody>
          <a:bodyPr vert="horz" lIns="91344" tIns="45671" rIns="91344" bIns="45671" rtlCol="0" anchor="b"/>
          <a:lstStyle>
            <a:lvl1pPr algn="r">
              <a:defRPr sz="1200"/>
            </a:lvl1pPr>
          </a:lstStyle>
          <a:p>
            <a:fld id="{AA9931E4-4A37-453D-AE56-B4BBC3BD0D70}" type="slidenum">
              <a:rPr lang="en-US" smtClean="0"/>
              <a:t>‹#›</a:t>
            </a:fld>
            <a:endParaRPr lang="en-US"/>
          </a:p>
        </p:txBody>
      </p:sp>
    </p:spTree>
    <p:extLst>
      <p:ext uri="{BB962C8B-B14F-4D97-AF65-F5344CB8AC3E}">
        <p14:creationId xmlns:p14="http://schemas.microsoft.com/office/powerpoint/2010/main" val="162527489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4"/>
          </a:xfrm>
          <a:prstGeom prst="rect">
            <a:avLst/>
          </a:prstGeom>
        </p:spPr>
        <p:txBody>
          <a:bodyPr vert="horz" lIns="93078" tIns="46541" rIns="93078" bIns="46541" rtlCol="0"/>
          <a:lstStyle>
            <a:lvl1pPr algn="l">
              <a:defRPr sz="1200"/>
            </a:lvl1pPr>
          </a:lstStyle>
          <a:p>
            <a:endParaRPr lang="en-US"/>
          </a:p>
        </p:txBody>
      </p:sp>
      <p:sp>
        <p:nvSpPr>
          <p:cNvPr id="3" name="Date Placeholder 2"/>
          <p:cNvSpPr>
            <a:spLocks noGrp="1"/>
          </p:cNvSpPr>
          <p:nvPr>
            <p:ph type="dt" idx="1"/>
          </p:nvPr>
        </p:nvSpPr>
        <p:spPr>
          <a:xfrm>
            <a:off x="3970939" y="2"/>
            <a:ext cx="3037840" cy="466434"/>
          </a:xfrm>
          <a:prstGeom prst="rect">
            <a:avLst/>
          </a:prstGeom>
        </p:spPr>
        <p:txBody>
          <a:bodyPr vert="horz" lIns="93078" tIns="46541" rIns="93078" bIns="46541" rtlCol="0"/>
          <a:lstStyle>
            <a:lvl1pPr algn="r">
              <a:defRPr sz="1200"/>
            </a:lvl1pPr>
          </a:lstStyle>
          <a:p>
            <a:fld id="{46E4EE68-EDA5-4070-8B5F-E6D823FF12C6}" type="datetime9">
              <a:rPr lang="en-US" smtClean="0"/>
              <a:t>12/5/2022 3:19:23 PM</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078" tIns="46541" rIns="93078" bIns="46541"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078" tIns="46541" rIns="93078" bIns="465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74"/>
            <a:ext cx="3037840" cy="466433"/>
          </a:xfrm>
          <a:prstGeom prst="rect">
            <a:avLst/>
          </a:prstGeom>
        </p:spPr>
        <p:txBody>
          <a:bodyPr vert="horz" lIns="93078" tIns="46541" rIns="93078" bIns="4654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4"/>
            <a:ext cx="3037840" cy="466433"/>
          </a:xfrm>
          <a:prstGeom prst="rect">
            <a:avLst/>
          </a:prstGeom>
        </p:spPr>
        <p:txBody>
          <a:bodyPr vert="horz" lIns="93078" tIns="46541" rIns="93078" bIns="46541" rtlCol="0" anchor="b"/>
          <a:lstStyle>
            <a:lvl1pPr algn="r">
              <a:defRPr sz="1200"/>
            </a:lvl1pPr>
          </a:lstStyle>
          <a:p>
            <a:fld id="{8DBBA695-470F-4553-936D-3EEC0EAF008C}" type="slidenum">
              <a:rPr lang="en-US" smtClean="0"/>
              <a:t>‹#›</a:t>
            </a:fld>
            <a:endParaRPr lang="en-US"/>
          </a:p>
        </p:txBody>
      </p:sp>
    </p:spTree>
    <p:extLst>
      <p:ext uri="{BB962C8B-B14F-4D97-AF65-F5344CB8AC3E}">
        <p14:creationId xmlns:p14="http://schemas.microsoft.com/office/powerpoint/2010/main" val="68966016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5" name="Date Placeholder 4"/>
          <p:cNvSpPr>
            <a:spLocks noGrp="1"/>
          </p:cNvSpPr>
          <p:nvPr>
            <p:ph type="dt" idx="11"/>
          </p:nvPr>
        </p:nvSpPr>
        <p:spPr/>
        <p:txBody>
          <a:bodyPr/>
          <a:lstStyle/>
          <a:p>
            <a:fld id="{C130FC04-B165-4C40-954E-3DBA5EBF8681}" type="datetime9">
              <a:rPr lang="en-US" smtClean="0"/>
              <a:t>12/5/2022 3:19:23 PM</a:t>
            </a:fld>
            <a:endParaRPr lang="en-US"/>
          </a:p>
        </p:txBody>
      </p:sp>
    </p:spTree>
    <p:extLst>
      <p:ext uri="{BB962C8B-B14F-4D97-AF65-F5344CB8AC3E}">
        <p14:creationId xmlns:p14="http://schemas.microsoft.com/office/powerpoint/2010/main" val="411078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5" name="Date Placeholder 4"/>
          <p:cNvSpPr>
            <a:spLocks noGrp="1"/>
          </p:cNvSpPr>
          <p:nvPr>
            <p:ph type="dt" idx="11"/>
          </p:nvPr>
        </p:nvSpPr>
        <p:spPr/>
        <p:txBody>
          <a:bodyPr/>
          <a:lstStyle/>
          <a:p>
            <a:fld id="{E5539C89-C4D5-4181-ABC2-48067688CA23}" type="datetime9">
              <a:rPr lang="en-US" smtClean="0"/>
              <a:t>12/5/2022 3:19:25 PM</a:t>
            </a:fld>
            <a:endParaRPr lang="en-US"/>
          </a:p>
        </p:txBody>
      </p:sp>
    </p:spTree>
    <p:extLst>
      <p:ext uri="{BB962C8B-B14F-4D97-AF65-F5344CB8AC3E}">
        <p14:creationId xmlns:p14="http://schemas.microsoft.com/office/powerpoint/2010/main" val="162183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0BEFBFE3-E784-4654-9C5E-CABFA64ECE32}" type="datetime9">
              <a:rPr lang="en-US" smtClean="0"/>
              <a:t>12/5/2022 3:19:25 PM</a:t>
            </a:fld>
            <a:endParaRPr lang="en-US"/>
          </a:p>
        </p:txBody>
      </p:sp>
    </p:spTree>
    <p:extLst>
      <p:ext uri="{BB962C8B-B14F-4D97-AF65-F5344CB8AC3E}">
        <p14:creationId xmlns:p14="http://schemas.microsoft.com/office/powerpoint/2010/main" val="41809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AA7F1502-DB04-43C6-BCA1-58C53AC9139F}" type="datetime9">
              <a:rPr lang="en-US" smtClean="0"/>
              <a:t>12/5/2022 3:19:25 PM</a:t>
            </a:fld>
            <a:endParaRPr lang="en-US"/>
          </a:p>
        </p:txBody>
      </p:sp>
    </p:spTree>
    <p:extLst>
      <p:ext uri="{BB962C8B-B14F-4D97-AF65-F5344CB8AC3E}">
        <p14:creationId xmlns:p14="http://schemas.microsoft.com/office/powerpoint/2010/main" val="404685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631DE8A7-0001-4DCE-9AB4-FBD38C01E14F}" type="datetime9">
              <a:rPr lang="en-US" smtClean="0"/>
              <a:t>12/5/2022 3:19:25 PM</a:t>
            </a:fld>
            <a:endParaRPr lang="en-US"/>
          </a:p>
        </p:txBody>
      </p:sp>
    </p:spTree>
    <p:extLst>
      <p:ext uri="{BB962C8B-B14F-4D97-AF65-F5344CB8AC3E}">
        <p14:creationId xmlns:p14="http://schemas.microsoft.com/office/powerpoint/2010/main" val="392840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552726CC-5EE5-48AA-8338-C2E15E9FE057}" type="datetime9">
              <a:rPr lang="en-US" smtClean="0"/>
              <a:t>12/5/2022 3:19:25 PM</a:t>
            </a:fld>
            <a:endParaRPr lang="en-US"/>
          </a:p>
        </p:txBody>
      </p:sp>
    </p:spTree>
    <p:extLst>
      <p:ext uri="{BB962C8B-B14F-4D97-AF65-F5344CB8AC3E}">
        <p14:creationId xmlns:p14="http://schemas.microsoft.com/office/powerpoint/2010/main" val="1998921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84910"/>
            <a:ext cx="5608320" cy="3660458"/>
          </a:xfrm>
        </p:spPr>
        <p:txBody>
          <a:bodyPr/>
          <a:lstStyle/>
          <a:p>
            <a:endParaRPr lang="en-US" dirty="0"/>
          </a:p>
        </p:txBody>
      </p:sp>
      <p:sp>
        <p:nvSpPr>
          <p:cNvPr id="5" name="Date Placeholder 4"/>
          <p:cNvSpPr>
            <a:spLocks noGrp="1"/>
          </p:cNvSpPr>
          <p:nvPr>
            <p:ph type="dt" idx="11"/>
          </p:nvPr>
        </p:nvSpPr>
        <p:spPr/>
        <p:txBody>
          <a:bodyPr/>
          <a:lstStyle/>
          <a:p>
            <a:fld id="{DD236B9A-7038-4341-8C5F-01F6B7C73C93}" type="datetime9">
              <a:rPr lang="en-US" smtClean="0"/>
              <a:t>12/5/2022 3:19:25 PM</a:t>
            </a:fld>
            <a:endParaRPr lang="en-US"/>
          </a:p>
        </p:txBody>
      </p:sp>
    </p:spTree>
    <p:extLst>
      <p:ext uri="{BB962C8B-B14F-4D97-AF65-F5344CB8AC3E}">
        <p14:creationId xmlns:p14="http://schemas.microsoft.com/office/powerpoint/2010/main" val="13214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3C7B08BA-78B4-4FE7-B661-A9DF24EB8C9D}" type="datetime9">
              <a:rPr lang="en-US" smtClean="0"/>
              <a:t>12/5/2022 3:19:25 PM</a:t>
            </a:fld>
            <a:endParaRPr lang="en-US"/>
          </a:p>
        </p:txBody>
      </p:sp>
    </p:spTree>
    <p:extLst>
      <p:ext uri="{BB962C8B-B14F-4D97-AF65-F5344CB8AC3E}">
        <p14:creationId xmlns:p14="http://schemas.microsoft.com/office/powerpoint/2010/main" val="299319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4FAC9FF5-DA21-432B-8913-1D27DF138C85}" type="datetime9">
              <a:rPr lang="en-US" smtClean="0"/>
              <a:t>12/5/2022 3:19:25 PM</a:t>
            </a:fld>
            <a:endParaRPr lang="en-US"/>
          </a:p>
        </p:txBody>
      </p:sp>
    </p:spTree>
    <p:extLst>
      <p:ext uri="{BB962C8B-B14F-4D97-AF65-F5344CB8AC3E}">
        <p14:creationId xmlns:p14="http://schemas.microsoft.com/office/powerpoint/2010/main" val="272356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6E4EE68-EDA5-4070-8B5F-E6D823FF12C6}" type="datetime9">
              <a:rPr lang="en-US" smtClean="0"/>
              <a:t>12/5/2022 3:19:25 PM</a:t>
            </a:fld>
            <a:endParaRPr lang="en-US"/>
          </a:p>
        </p:txBody>
      </p:sp>
    </p:spTree>
    <p:extLst>
      <p:ext uri="{BB962C8B-B14F-4D97-AF65-F5344CB8AC3E}">
        <p14:creationId xmlns:p14="http://schemas.microsoft.com/office/powerpoint/2010/main" val="224168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674B301E-7A6F-4B22-8441-4D9C5E560307}" type="datetime9">
              <a:rPr lang="en-US" smtClean="0"/>
              <a:t>12/5/2022 3:19:25 PM</a:t>
            </a:fld>
            <a:endParaRPr lang="en-US"/>
          </a:p>
        </p:txBody>
      </p:sp>
    </p:spTree>
    <p:extLst>
      <p:ext uri="{BB962C8B-B14F-4D97-AF65-F5344CB8AC3E}">
        <p14:creationId xmlns:p14="http://schemas.microsoft.com/office/powerpoint/2010/main" val="215981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6E4EE68-EDA5-4070-8B5F-E6D823FF12C6}" type="datetime9">
              <a:rPr lang="en-US" smtClean="0"/>
              <a:t>12/5/2022 3:19:25 PM</a:t>
            </a:fld>
            <a:endParaRPr lang="en-US"/>
          </a:p>
        </p:txBody>
      </p:sp>
    </p:spTree>
    <p:extLst>
      <p:ext uri="{BB962C8B-B14F-4D97-AF65-F5344CB8AC3E}">
        <p14:creationId xmlns:p14="http://schemas.microsoft.com/office/powerpoint/2010/main" val="4004845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E34EA450-411D-4325-A02C-2AC58F88A970}" type="datetime9">
              <a:rPr lang="en-US" smtClean="0"/>
              <a:t>12/5/2022 3:19:25 PM</a:t>
            </a:fld>
            <a:endParaRPr lang="en-US"/>
          </a:p>
        </p:txBody>
      </p:sp>
    </p:spTree>
    <p:extLst>
      <p:ext uri="{BB962C8B-B14F-4D97-AF65-F5344CB8AC3E}">
        <p14:creationId xmlns:p14="http://schemas.microsoft.com/office/powerpoint/2010/main" val="1612491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D333A08-552F-42E6-9976-2B35503B35BF}" type="datetime9">
              <a:rPr lang="en-US" smtClean="0"/>
              <a:t>12/5/2022 3:19:25 PM</a:t>
            </a:fld>
            <a:endParaRPr lang="en-US"/>
          </a:p>
        </p:txBody>
      </p:sp>
    </p:spTree>
    <p:extLst>
      <p:ext uri="{BB962C8B-B14F-4D97-AF65-F5344CB8AC3E}">
        <p14:creationId xmlns:p14="http://schemas.microsoft.com/office/powerpoint/2010/main" val="397590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777BF68C-D722-4618-9AF2-A27330FE4218}" type="datetime9">
              <a:rPr lang="en-US" smtClean="0"/>
              <a:t>12/5/2022 3:19:25 PM</a:t>
            </a:fld>
            <a:endParaRPr lang="en-US"/>
          </a:p>
        </p:txBody>
      </p:sp>
    </p:spTree>
    <p:extLst>
      <p:ext uri="{BB962C8B-B14F-4D97-AF65-F5344CB8AC3E}">
        <p14:creationId xmlns:p14="http://schemas.microsoft.com/office/powerpoint/2010/main" val="247687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EA75485C-855F-47C0-B1E4-3D208F049BCC}" type="datetime9">
              <a:rPr lang="en-US" smtClean="0"/>
              <a:t>12/5/2022 3:19:25 PM</a:t>
            </a:fld>
            <a:endParaRPr lang="en-US"/>
          </a:p>
        </p:txBody>
      </p:sp>
    </p:spTree>
    <p:extLst>
      <p:ext uri="{BB962C8B-B14F-4D97-AF65-F5344CB8AC3E}">
        <p14:creationId xmlns:p14="http://schemas.microsoft.com/office/powerpoint/2010/main" val="4260303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21D73342-B143-4021-ABD0-854F94DFC86C}" type="datetime9">
              <a:rPr lang="en-US" smtClean="0"/>
              <a:t>12/5/2022 3:19:25 PM</a:t>
            </a:fld>
            <a:endParaRPr lang="en-US"/>
          </a:p>
        </p:txBody>
      </p:sp>
    </p:spTree>
    <p:extLst>
      <p:ext uri="{BB962C8B-B14F-4D97-AF65-F5344CB8AC3E}">
        <p14:creationId xmlns:p14="http://schemas.microsoft.com/office/powerpoint/2010/main" val="681838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calculation is based on enrollment</a:t>
            </a:r>
            <a:r>
              <a:rPr lang="en-US" baseline="0" dirty="0" smtClean="0"/>
              <a:t> and other financial factors</a:t>
            </a:r>
            <a:endParaRPr lang="en-US" dirty="0"/>
          </a:p>
        </p:txBody>
      </p:sp>
      <p:sp>
        <p:nvSpPr>
          <p:cNvPr id="5" name="Date Placeholder 4"/>
          <p:cNvSpPr>
            <a:spLocks noGrp="1"/>
          </p:cNvSpPr>
          <p:nvPr>
            <p:ph type="dt" idx="11"/>
          </p:nvPr>
        </p:nvSpPr>
        <p:spPr/>
        <p:txBody>
          <a:bodyPr/>
          <a:lstStyle/>
          <a:p>
            <a:fld id="{134016B3-AC87-4D6C-A2BD-ADC1E3A14747}" type="datetime9">
              <a:rPr lang="en-US" smtClean="0"/>
              <a:t>12/5/2022 3:19:25 PM</a:t>
            </a:fld>
            <a:endParaRPr lang="en-US"/>
          </a:p>
        </p:txBody>
      </p:sp>
    </p:spTree>
    <p:extLst>
      <p:ext uri="{BB962C8B-B14F-4D97-AF65-F5344CB8AC3E}">
        <p14:creationId xmlns:p14="http://schemas.microsoft.com/office/powerpoint/2010/main" val="4209966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r>
              <a:rPr lang="en-US" baseline="0" dirty="0" smtClean="0"/>
              <a:t>			</a:t>
            </a:r>
          </a:p>
          <a:p>
            <a:r>
              <a:rPr lang="en-US" baseline="0" dirty="0" smtClean="0"/>
              <a:t>		</a:t>
            </a:r>
          </a:p>
          <a:p>
            <a:endParaRPr lang="en-US" baseline="0" dirty="0" smtClean="0"/>
          </a:p>
        </p:txBody>
      </p:sp>
      <p:sp>
        <p:nvSpPr>
          <p:cNvPr id="5" name="Date Placeholder 4"/>
          <p:cNvSpPr>
            <a:spLocks noGrp="1"/>
          </p:cNvSpPr>
          <p:nvPr>
            <p:ph type="dt" idx="11"/>
          </p:nvPr>
        </p:nvSpPr>
        <p:spPr/>
        <p:txBody>
          <a:bodyPr/>
          <a:lstStyle/>
          <a:p>
            <a:fld id="{3C1123DF-EAFC-4AAD-88D4-0C61C6B21D24}" type="datetime9">
              <a:rPr lang="en-US" smtClean="0"/>
              <a:t>12/5/2022 3:19:25 PM</a:t>
            </a:fld>
            <a:endParaRPr lang="en-US"/>
          </a:p>
        </p:txBody>
      </p:sp>
    </p:spTree>
    <p:extLst>
      <p:ext uri="{BB962C8B-B14F-4D97-AF65-F5344CB8AC3E}">
        <p14:creationId xmlns:p14="http://schemas.microsoft.com/office/powerpoint/2010/main" val="2425759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6E4EE68-EDA5-4070-8B5F-E6D823FF12C6}" type="datetime9">
              <a:rPr lang="en-US" smtClean="0"/>
              <a:t>12/5/2022 3:19:25 PM</a:t>
            </a:fld>
            <a:endParaRPr lang="en-US"/>
          </a:p>
        </p:txBody>
      </p:sp>
    </p:spTree>
    <p:extLst>
      <p:ext uri="{BB962C8B-B14F-4D97-AF65-F5344CB8AC3E}">
        <p14:creationId xmlns:p14="http://schemas.microsoft.com/office/powerpoint/2010/main" val="1399371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9090775E-9C98-46EB-A175-68136C0CF76B}" type="datetime9">
              <a:rPr lang="en-US" smtClean="0"/>
              <a:t>12/5/2022 3:19:25 PM</a:t>
            </a:fld>
            <a:endParaRPr lang="en-US"/>
          </a:p>
        </p:txBody>
      </p:sp>
    </p:spTree>
    <p:extLst>
      <p:ext uri="{BB962C8B-B14F-4D97-AF65-F5344CB8AC3E}">
        <p14:creationId xmlns:p14="http://schemas.microsoft.com/office/powerpoint/2010/main" val="1106548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2589A872-0BE6-423A-91A6-03C3E27D2953}" type="datetime9">
              <a:rPr lang="en-US" smtClean="0"/>
              <a:t>12/5/2022 3:19:25 PM</a:t>
            </a:fld>
            <a:endParaRPr lang="en-US"/>
          </a:p>
        </p:txBody>
      </p:sp>
    </p:spTree>
    <p:extLst>
      <p:ext uri="{BB962C8B-B14F-4D97-AF65-F5344CB8AC3E}">
        <p14:creationId xmlns:p14="http://schemas.microsoft.com/office/powerpoint/2010/main" val="72526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14">
              <a:defRPr/>
            </a:pPr>
            <a:endParaRPr lang="en-US" dirty="0" smtClean="0">
              <a:solidFill>
                <a:srgbClr val="FF0000"/>
              </a:solidFill>
            </a:endParaRPr>
          </a:p>
          <a:p>
            <a:endParaRPr lang="en-US" dirty="0">
              <a:solidFill>
                <a:srgbClr val="FF0000"/>
              </a:solidFill>
            </a:endParaRPr>
          </a:p>
        </p:txBody>
      </p:sp>
      <p:sp>
        <p:nvSpPr>
          <p:cNvPr id="5" name="Date Placeholder 4"/>
          <p:cNvSpPr>
            <a:spLocks noGrp="1"/>
          </p:cNvSpPr>
          <p:nvPr>
            <p:ph type="dt" idx="11"/>
          </p:nvPr>
        </p:nvSpPr>
        <p:spPr/>
        <p:txBody>
          <a:bodyPr/>
          <a:lstStyle/>
          <a:p>
            <a:fld id="{93A24EE4-5688-4FFD-877A-F4A7CA672973}" type="datetime9">
              <a:rPr lang="en-US" smtClean="0"/>
              <a:t>12/5/2022 3:19:25 PM</a:t>
            </a:fld>
            <a:endParaRPr lang="en-US"/>
          </a:p>
        </p:txBody>
      </p:sp>
    </p:spTree>
    <p:extLst>
      <p:ext uri="{BB962C8B-B14F-4D97-AF65-F5344CB8AC3E}">
        <p14:creationId xmlns:p14="http://schemas.microsoft.com/office/powerpoint/2010/main" val="2867612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90F3C5FE-8BE0-4651-9C41-56B7EAA5B634}" type="datetime9">
              <a:rPr lang="en-US" smtClean="0"/>
              <a:t>12/5/2022 3:19:25 PM</a:t>
            </a:fld>
            <a:endParaRPr lang="en-US"/>
          </a:p>
        </p:txBody>
      </p:sp>
    </p:spTree>
    <p:extLst>
      <p:ext uri="{BB962C8B-B14F-4D97-AF65-F5344CB8AC3E}">
        <p14:creationId xmlns:p14="http://schemas.microsoft.com/office/powerpoint/2010/main" val="3818313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985C617-EF4F-4886-B618-281F2E49A9DC}" type="datetime9">
              <a:rPr lang="en-US" smtClean="0"/>
              <a:t>12/5/2022 3:19:25 PM</a:t>
            </a:fld>
            <a:endParaRPr lang="en-US"/>
          </a:p>
        </p:txBody>
      </p:sp>
    </p:spTree>
    <p:extLst>
      <p:ext uri="{BB962C8B-B14F-4D97-AF65-F5344CB8AC3E}">
        <p14:creationId xmlns:p14="http://schemas.microsoft.com/office/powerpoint/2010/main" val="1359802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p:txBody>
      </p:sp>
      <p:sp>
        <p:nvSpPr>
          <p:cNvPr id="5" name="Date Placeholder 4"/>
          <p:cNvSpPr>
            <a:spLocks noGrp="1"/>
          </p:cNvSpPr>
          <p:nvPr>
            <p:ph type="dt" idx="11"/>
          </p:nvPr>
        </p:nvSpPr>
        <p:spPr/>
        <p:txBody>
          <a:bodyPr/>
          <a:lstStyle/>
          <a:p>
            <a:fld id="{335EA400-22E2-4670-A704-1CE39E6794D4}" type="datetime9">
              <a:rPr lang="en-US" smtClean="0"/>
              <a:t>12/5/2022 3:19:26 PM</a:t>
            </a:fld>
            <a:endParaRPr lang="en-US"/>
          </a:p>
        </p:txBody>
      </p:sp>
    </p:spTree>
    <p:extLst>
      <p:ext uri="{BB962C8B-B14F-4D97-AF65-F5344CB8AC3E}">
        <p14:creationId xmlns:p14="http://schemas.microsoft.com/office/powerpoint/2010/main" val="2680707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Another Goal</a:t>
            </a:r>
            <a:r>
              <a:rPr lang="en-US" baseline="0" smtClean="0"/>
              <a:t> Achieved from the Strategic plan – Section 4.2.7 – </a:t>
            </a:r>
            <a:r>
              <a:rPr lang="en-US" smtClean="0"/>
              <a:t>- Recovered additional federal revenue from the Certified Public Expenditure* (CPE) program; approximately</a:t>
            </a:r>
            <a:r>
              <a:rPr lang="en-US" baseline="0" smtClean="0"/>
              <a:t> $100K  - </a:t>
            </a:r>
            <a:r>
              <a:rPr lang="en-US" baseline="0" err="1" smtClean="0"/>
              <a:t>LTP</a:t>
            </a:r>
            <a:r>
              <a:rPr lang="en-US" baseline="0" smtClean="0"/>
              <a:t> to set these funds aside for future ambulance costs;</a:t>
            </a:r>
          </a:p>
          <a:p>
            <a:r>
              <a:rPr lang="en-US" baseline="0" smtClean="0"/>
              <a:t>Balance closed approx. $210K hire in FY21 – due to CPE &amp; increase in rates</a:t>
            </a:r>
            <a:endParaRPr lang="en-US"/>
          </a:p>
        </p:txBody>
      </p:sp>
      <p:sp>
        <p:nvSpPr>
          <p:cNvPr id="5" name="Date Placeholder 4"/>
          <p:cNvSpPr>
            <a:spLocks noGrp="1"/>
          </p:cNvSpPr>
          <p:nvPr>
            <p:ph type="dt" idx="11"/>
          </p:nvPr>
        </p:nvSpPr>
        <p:spPr/>
        <p:txBody>
          <a:bodyPr/>
          <a:lstStyle/>
          <a:p>
            <a:fld id="{E391C650-DBF4-4B09-8933-69FECECE0BCA}" type="datetime9">
              <a:rPr lang="en-US" smtClean="0"/>
              <a:t>12/5/2022 3:19:26 PM</a:t>
            </a:fld>
            <a:endParaRPr lang="en-US"/>
          </a:p>
        </p:txBody>
      </p:sp>
    </p:spTree>
    <p:extLst>
      <p:ext uri="{BB962C8B-B14F-4D97-AF65-F5344CB8AC3E}">
        <p14:creationId xmlns:p14="http://schemas.microsoft.com/office/powerpoint/2010/main" val="1916824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2F0C5667-62FA-49C1-AB5F-43709A5891FF}" type="datetime9">
              <a:rPr lang="en-US" smtClean="0"/>
              <a:t>12/5/2022 3:19:26 PM</a:t>
            </a:fld>
            <a:endParaRPr lang="en-US"/>
          </a:p>
        </p:txBody>
      </p:sp>
    </p:spTree>
    <p:extLst>
      <p:ext uri="{BB962C8B-B14F-4D97-AF65-F5344CB8AC3E}">
        <p14:creationId xmlns:p14="http://schemas.microsoft.com/office/powerpoint/2010/main" val="3606255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6E4EE68-EDA5-4070-8B5F-E6D823FF12C6}" type="datetime9">
              <a:rPr lang="en-US" smtClean="0"/>
              <a:t>12/5/2022 3:19:26 PM</a:t>
            </a:fld>
            <a:endParaRPr lang="en-US"/>
          </a:p>
        </p:txBody>
      </p:sp>
    </p:spTree>
    <p:extLst>
      <p:ext uri="{BB962C8B-B14F-4D97-AF65-F5344CB8AC3E}">
        <p14:creationId xmlns:p14="http://schemas.microsoft.com/office/powerpoint/2010/main" val="3355293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02A387A2-B2C3-482C-8DF0-6F4825343903}" type="datetime9">
              <a:rPr lang="en-US" smtClean="0"/>
              <a:t>12/5/2022 3:19:26 PM</a:t>
            </a:fld>
            <a:endParaRPr lang="en-US"/>
          </a:p>
        </p:txBody>
      </p:sp>
    </p:spTree>
    <p:extLst>
      <p:ext uri="{BB962C8B-B14F-4D97-AF65-F5344CB8AC3E}">
        <p14:creationId xmlns:p14="http://schemas.microsoft.com/office/powerpoint/2010/main" val="3571966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D2E3FAB0-1276-4DDB-ABEB-B6DF0E7C9DF5}" type="datetime9">
              <a:rPr lang="en-US" smtClean="0"/>
              <a:t>12/5/2022 3:19:26 PM</a:t>
            </a:fld>
            <a:endParaRPr lang="en-US"/>
          </a:p>
        </p:txBody>
      </p:sp>
    </p:spTree>
    <p:extLst>
      <p:ext uri="{BB962C8B-B14F-4D97-AF65-F5344CB8AC3E}">
        <p14:creationId xmlns:p14="http://schemas.microsoft.com/office/powerpoint/2010/main" val="1629293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709A6EB4-0DDF-4B38-AAF0-B44C6E07541E}" type="datetime9">
              <a:rPr lang="en-US" smtClean="0"/>
              <a:t>12/5/2022 3:19:26 PM</a:t>
            </a:fld>
            <a:endParaRPr lang="en-US"/>
          </a:p>
        </p:txBody>
      </p:sp>
    </p:spTree>
    <p:extLst>
      <p:ext uri="{BB962C8B-B14F-4D97-AF65-F5344CB8AC3E}">
        <p14:creationId xmlns:p14="http://schemas.microsoft.com/office/powerpoint/2010/main" val="41255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EFBAEC8B-EBA4-4B9A-9D8A-F3EA82DCF1A5}" type="datetime9">
              <a:rPr lang="en-US" smtClean="0"/>
              <a:t>12/5/2022 3:19:26 PM</a:t>
            </a:fld>
            <a:endParaRPr lang="en-US"/>
          </a:p>
        </p:txBody>
      </p:sp>
    </p:spTree>
    <p:extLst>
      <p:ext uri="{BB962C8B-B14F-4D97-AF65-F5344CB8AC3E}">
        <p14:creationId xmlns:p14="http://schemas.microsoft.com/office/powerpoint/2010/main" val="400256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6E4EE68-EDA5-4070-8B5F-E6D823FF12C6}" type="datetime9">
              <a:rPr lang="en-US" smtClean="0"/>
              <a:t>12/5/2022 3:19:25 PM</a:t>
            </a:fld>
            <a:endParaRPr lang="en-US"/>
          </a:p>
        </p:txBody>
      </p:sp>
    </p:spTree>
    <p:extLst>
      <p:ext uri="{BB962C8B-B14F-4D97-AF65-F5344CB8AC3E}">
        <p14:creationId xmlns:p14="http://schemas.microsoft.com/office/powerpoint/2010/main" val="435343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744FB739-6D4B-40EC-BD61-BE63D538F9E8}" type="datetime9">
              <a:rPr lang="en-US" smtClean="0"/>
              <a:t>12/5/2022 3:19:26 PM</a:t>
            </a:fld>
            <a:endParaRPr lang="en-US"/>
          </a:p>
        </p:txBody>
      </p:sp>
    </p:spTree>
    <p:extLst>
      <p:ext uri="{BB962C8B-B14F-4D97-AF65-F5344CB8AC3E}">
        <p14:creationId xmlns:p14="http://schemas.microsoft.com/office/powerpoint/2010/main" val="1131867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F77D4376-DB55-4841-966A-9CC4CA8532BE}" type="datetime9">
              <a:rPr lang="en-US" smtClean="0"/>
              <a:t>12/5/2022 3:19:26 PM</a:t>
            </a:fld>
            <a:endParaRPr lang="en-US"/>
          </a:p>
        </p:txBody>
      </p:sp>
    </p:spTree>
    <p:extLst>
      <p:ext uri="{BB962C8B-B14F-4D97-AF65-F5344CB8AC3E}">
        <p14:creationId xmlns:p14="http://schemas.microsoft.com/office/powerpoint/2010/main" val="2036177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6E4EE68-EDA5-4070-8B5F-E6D823FF12C6}" type="datetime9">
              <a:rPr lang="en-US" smtClean="0"/>
              <a:t>12/5/2022 3:19:26 PM</a:t>
            </a:fld>
            <a:endParaRPr lang="en-US"/>
          </a:p>
        </p:txBody>
      </p:sp>
    </p:spTree>
    <p:extLst>
      <p:ext uri="{BB962C8B-B14F-4D97-AF65-F5344CB8AC3E}">
        <p14:creationId xmlns:p14="http://schemas.microsoft.com/office/powerpoint/2010/main" val="1944571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88C26E92-1D0D-46D3-A63D-5DF52D592CF6}" type="datetime9">
              <a:rPr lang="en-US" smtClean="0"/>
              <a:t>12/5/2022 3:19:26 PM</a:t>
            </a:fld>
            <a:endParaRPr lang="en-US"/>
          </a:p>
        </p:txBody>
      </p:sp>
    </p:spTree>
    <p:extLst>
      <p:ext uri="{BB962C8B-B14F-4D97-AF65-F5344CB8AC3E}">
        <p14:creationId xmlns:p14="http://schemas.microsoft.com/office/powerpoint/2010/main" val="233897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4EBA0F46-FC26-444B-9936-16EC50F51809}" type="datetime9">
              <a:rPr lang="en-US" smtClean="0"/>
              <a:t>12/5/2022 3:19:25 PM</a:t>
            </a:fld>
            <a:endParaRPr lang="en-US"/>
          </a:p>
        </p:txBody>
      </p:sp>
    </p:spTree>
    <p:extLst>
      <p:ext uri="{BB962C8B-B14F-4D97-AF65-F5344CB8AC3E}">
        <p14:creationId xmlns:p14="http://schemas.microsoft.com/office/powerpoint/2010/main" val="155844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A8CB1A77-7786-4AF1-B578-678BE09E6EB2}" type="datetime9">
              <a:rPr lang="en-US" smtClean="0"/>
              <a:t>12/5/2022 3:19:25 PM</a:t>
            </a:fld>
            <a:endParaRPr lang="en-US"/>
          </a:p>
        </p:txBody>
      </p:sp>
    </p:spTree>
    <p:extLst>
      <p:ext uri="{BB962C8B-B14F-4D97-AF65-F5344CB8AC3E}">
        <p14:creationId xmlns:p14="http://schemas.microsoft.com/office/powerpoint/2010/main" val="199323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6E4EE68-EDA5-4070-8B5F-E6D823FF12C6}" type="datetime9">
              <a:rPr lang="en-US" smtClean="0"/>
              <a:t>12/5/2022 3:19:25 PM</a:t>
            </a:fld>
            <a:endParaRPr lang="en-US"/>
          </a:p>
        </p:txBody>
      </p:sp>
    </p:spTree>
    <p:extLst>
      <p:ext uri="{BB962C8B-B14F-4D97-AF65-F5344CB8AC3E}">
        <p14:creationId xmlns:p14="http://schemas.microsoft.com/office/powerpoint/2010/main" val="37963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00956FFA-F73B-4628-B82C-4A8D38744AC7}" type="datetime9">
              <a:rPr lang="en-US" smtClean="0"/>
              <a:t>12/5/2022 3:19:25 PM</a:t>
            </a:fld>
            <a:endParaRPr lang="en-US"/>
          </a:p>
        </p:txBody>
      </p:sp>
    </p:spTree>
    <p:extLst>
      <p:ext uri="{BB962C8B-B14F-4D97-AF65-F5344CB8AC3E}">
        <p14:creationId xmlns:p14="http://schemas.microsoft.com/office/powerpoint/2010/main" val="405190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p>
        </p:txBody>
      </p:sp>
      <p:sp>
        <p:nvSpPr>
          <p:cNvPr id="5" name="Date Placeholder 4"/>
          <p:cNvSpPr>
            <a:spLocks noGrp="1"/>
          </p:cNvSpPr>
          <p:nvPr>
            <p:ph type="dt" idx="11"/>
          </p:nvPr>
        </p:nvSpPr>
        <p:spPr/>
        <p:txBody>
          <a:bodyPr/>
          <a:lstStyle/>
          <a:p>
            <a:fld id="{FDF1436D-99A7-4314-A9EC-0802827E9D03}" type="datetime9">
              <a:rPr lang="en-US" smtClean="0"/>
              <a:t>12/5/2022 3:19:25 PM</a:t>
            </a:fld>
            <a:endParaRPr lang="en-US"/>
          </a:p>
        </p:txBody>
      </p:sp>
    </p:spTree>
    <p:extLst>
      <p:ext uri="{BB962C8B-B14F-4D97-AF65-F5344CB8AC3E}">
        <p14:creationId xmlns:p14="http://schemas.microsoft.com/office/powerpoint/2010/main" val="414392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E0654C-FDAA-4D2B-9588-E5DA4F9C7BEB}" type="datetime1">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1644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3B8A8-6F85-4076-A32E-6E8BDC6DB104}" type="datetime1">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20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19492-0793-44F3-9E39-EA9DDD78374F}" type="datetime1">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06204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D5D2C3-8FB8-4472-91B6-CDFCB80B536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243801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5D2C3-8FB8-4472-91B6-CDFCB80B536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385229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5D2C3-8FB8-4472-91B6-CDFCB80B536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267715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D5D2C3-8FB8-4472-91B6-CDFCB80B536B}"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376240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5D2C3-8FB8-4472-91B6-CDFCB80B536B}"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4263822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D5D2C3-8FB8-4472-91B6-CDFCB80B536B}"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88583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5D2C3-8FB8-4472-91B6-CDFCB80B536B}"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217960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5D2C3-8FB8-4472-91B6-CDFCB80B536B}"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355415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A9B46-B9EC-4432-84DA-CC99E20B191B}" type="datetime1">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84510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5D2C3-8FB8-4472-91B6-CDFCB80B536B}"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3696471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5D2C3-8FB8-4472-91B6-CDFCB80B536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209239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5D2C3-8FB8-4472-91B6-CDFCB80B536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4464B-DAB2-4A16-95E4-45CCD1B19E76}" type="slidenum">
              <a:rPr lang="en-US" smtClean="0"/>
              <a:t>‹#›</a:t>
            </a:fld>
            <a:endParaRPr lang="en-US"/>
          </a:p>
        </p:txBody>
      </p:sp>
    </p:spTree>
    <p:extLst>
      <p:ext uri="{BB962C8B-B14F-4D97-AF65-F5344CB8AC3E}">
        <p14:creationId xmlns:p14="http://schemas.microsoft.com/office/powerpoint/2010/main" val="279634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0D6CC-2E14-48B5-9B2C-DEEBAC93BF70}" type="datetime1">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3960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B7A51E-DFE8-41EE-8A9B-BB84FA9C269C}" type="datetime1">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4283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88EDB-7857-425A-B224-4BABD4B0118B}" type="datetime1">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3466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BAB8E-ACF5-470D-8B19-5BE8F98BF3C5}" type="datetime1">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059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7D6FD-0305-4E69-9553-3B9C8A66F332}" type="datetime1">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955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CE1E9-4621-4E89-A856-2721C8BA261C}" type="datetime1">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8687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0BC7C-9AB0-4635-B2E6-574D4478851A}" type="datetime1">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533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9EDB5-E2A9-4708-B795-8A17418826CE}" type="datetime1">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60303798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5D2C3-8FB8-4472-91B6-CDFCB80B536B}"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4464B-DAB2-4A16-95E4-45CCD1B19E76}" type="slidenum">
              <a:rPr lang="en-US" smtClean="0"/>
              <a:t>‹#›</a:t>
            </a:fld>
            <a:endParaRPr lang="en-US"/>
          </a:p>
        </p:txBody>
      </p:sp>
    </p:spTree>
    <p:extLst>
      <p:ext uri="{BB962C8B-B14F-4D97-AF65-F5344CB8AC3E}">
        <p14:creationId xmlns:p14="http://schemas.microsoft.com/office/powerpoint/2010/main" val="311201796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Excel_Binary_Worksheet4.xlsb"/><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package" Target="../embeddings/Microsoft_Excel_Worksheet6.xlsx"/><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15.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oleObject" Target="../embeddings/Microsoft_Excel_97-2003_Worksheet2.xls"/><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oleObject" Target="../embeddings/Microsoft_Excel_97-2003_Worksheet3.xls"/><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emf"/><Relationship Id="rId5" Type="http://schemas.openxmlformats.org/officeDocument/2006/relationships/oleObject" Target="../embeddings/Microsoft_Excel_97-2003_Worksheet4.xls"/><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emf"/><Relationship Id="rId5" Type="http://schemas.openxmlformats.org/officeDocument/2006/relationships/oleObject" Target="../embeddings/Microsoft_Excel_97-2003_Worksheet5.xls"/><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oleObject" Target="../embeddings/Microsoft_Excel_97-2003_Worksheet6.xls"/><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9.emf"/><Relationship Id="rId5" Type="http://schemas.openxmlformats.org/officeDocument/2006/relationships/oleObject" Target="../embeddings/Microsoft_Excel_97-2003_Worksheet7.xls"/><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emf"/><Relationship Id="rId5" Type="http://schemas.openxmlformats.org/officeDocument/2006/relationships/oleObject" Target="../embeddings/Microsoft_Excel_97-2003_Worksheet8.xls"/><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1.emf"/><Relationship Id="rId5" Type="http://schemas.openxmlformats.org/officeDocument/2006/relationships/oleObject" Target="../embeddings/Microsoft_Excel_97-2003_Worksheet9.xls"/><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package" Target="../embeddings/Microsoft_Excel_Worksheet13.xlsx"/><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3.emf"/><Relationship Id="rId5" Type="http://schemas.openxmlformats.org/officeDocument/2006/relationships/oleObject" Target="../embeddings/Microsoft_Excel_97-2003_Worksheet10.xls"/><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4.emf"/><Relationship Id="rId5" Type="http://schemas.openxmlformats.org/officeDocument/2006/relationships/oleObject" Target="../embeddings/Microsoft_Excel_97-2003_Worksheet11.xls"/><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5.emf"/><Relationship Id="rId5" Type="http://schemas.openxmlformats.org/officeDocument/2006/relationships/oleObject" Target="../embeddings/Microsoft_Excel_97-2003_Worksheet12.xls"/><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a:p>
        </p:txBody>
      </p:sp>
      <p:pic>
        <p:nvPicPr>
          <p:cNvPr id="18434" name="Picture 2" descr="bourn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2501900"/>
            <a:ext cx="4733925" cy="771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0" y="0"/>
            <a:ext cx="12195797" cy="7098507"/>
          </a:xfrm>
          <a:prstGeom prst="rect">
            <a:avLst/>
          </a:prstGeom>
        </p:spPr>
      </p:pic>
      <p:sp>
        <p:nvSpPr>
          <p:cNvPr id="2" name="Title 1"/>
          <p:cNvSpPr>
            <a:spLocks noGrp="1"/>
          </p:cNvSpPr>
          <p:nvPr>
            <p:ph type="title"/>
          </p:nvPr>
        </p:nvSpPr>
        <p:spPr>
          <a:xfrm>
            <a:off x="152400" y="3724276"/>
            <a:ext cx="6505575" cy="1781174"/>
          </a:xfrm>
        </p:spPr>
        <p:txBody>
          <a:bodyPr>
            <a:normAutofit fontScale="90000"/>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Town of Bourne</a:t>
            </a:r>
            <a:br>
              <a:rPr lang="en-US" sz="3600" b="1" dirty="0" smtClean="0">
                <a:solidFill>
                  <a:schemeClr val="bg1"/>
                </a:solidFill>
                <a:latin typeface="Times New Roman" panose="02020603050405020304" pitchFamily="18" charset="0"/>
                <a:cs typeface="Times New Roman" panose="02020603050405020304" pitchFamily="18" charset="0"/>
              </a:rPr>
            </a:br>
            <a:r>
              <a:rPr lang="en-US" sz="3600" b="1" dirty="0" smtClean="0">
                <a:solidFill>
                  <a:schemeClr val="bg1"/>
                </a:solidFill>
                <a:latin typeface="Times New Roman" panose="02020603050405020304" pitchFamily="18" charset="0"/>
                <a:cs typeface="Times New Roman" panose="02020603050405020304" pitchFamily="18" charset="0"/>
              </a:rPr>
              <a:t>Financial Review </a:t>
            </a:r>
            <a:br>
              <a:rPr lang="en-US" sz="3600" b="1" dirty="0" smtClean="0">
                <a:solidFill>
                  <a:schemeClr val="bg1"/>
                </a:solidFill>
                <a:latin typeface="Times New Roman" panose="02020603050405020304" pitchFamily="18" charset="0"/>
                <a:cs typeface="Times New Roman" panose="02020603050405020304" pitchFamily="18" charset="0"/>
              </a:rPr>
            </a:br>
            <a:r>
              <a:rPr lang="en-US" sz="3600" b="1" dirty="0" smtClean="0">
                <a:solidFill>
                  <a:schemeClr val="bg1"/>
                </a:solidFill>
                <a:latin typeface="Times New Roman" panose="02020603050405020304" pitchFamily="18" charset="0"/>
                <a:cs typeface="Times New Roman" panose="02020603050405020304" pitchFamily="18" charset="0"/>
              </a:rPr>
              <a:t>For the Year Ended June 30, 2022.</a:t>
            </a:r>
            <a:br>
              <a:rPr lang="en-US" sz="3600" b="1" dirty="0" smtClean="0">
                <a:solidFill>
                  <a:schemeClr val="bg1"/>
                </a:solidFill>
                <a:latin typeface="Times New Roman" panose="02020603050405020304" pitchFamily="18" charset="0"/>
                <a:cs typeface="Times New Roman" panose="02020603050405020304" pitchFamily="18" charset="0"/>
              </a:rPr>
            </a:br>
            <a:r>
              <a:rPr lang="en-US" sz="2200" b="1" dirty="0" smtClean="0">
                <a:solidFill>
                  <a:schemeClr val="bg1"/>
                </a:solidFill>
                <a:latin typeface="Times New Roman" panose="02020603050405020304" pitchFamily="18" charset="0"/>
                <a:cs typeface="Times New Roman" panose="02020603050405020304" pitchFamily="18" charset="0"/>
              </a:rPr>
              <a:t>Presented by Erica Flemming, Finance Director</a:t>
            </a:r>
            <a:br>
              <a:rPr lang="en-US" sz="2200" b="1" dirty="0" smtClean="0">
                <a:solidFill>
                  <a:schemeClr val="bg1"/>
                </a:solidFill>
                <a:latin typeface="Times New Roman" panose="02020603050405020304" pitchFamily="18" charset="0"/>
                <a:cs typeface="Times New Roman" panose="02020603050405020304" pitchFamily="18" charset="0"/>
              </a:rPr>
            </a:br>
            <a:r>
              <a:rPr lang="en-US" sz="2200" b="1" dirty="0" smtClean="0">
                <a:solidFill>
                  <a:schemeClr val="bg1"/>
                </a:solidFill>
                <a:latin typeface="Times New Roman" panose="02020603050405020304" pitchFamily="18" charset="0"/>
                <a:cs typeface="Times New Roman" panose="02020603050405020304" pitchFamily="18" charset="0"/>
              </a:rPr>
              <a:t>December 6, 2022</a:t>
            </a:r>
            <a:endParaRPr lang="en-US"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228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027"/>
            <a:ext cx="10515600" cy="996747"/>
          </a:xfrm>
        </p:spPr>
        <p:txBody>
          <a:bodyPr>
            <a:normAutofit/>
          </a:bodyPr>
          <a:lstStyle/>
          <a:p>
            <a:pPr algn="ctr"/>
            <a:r>
              <a:rPr lang="en-US" sz="3200" b="1" smtClean="0">
                <a:latin typeface="Times New Roman" panose="02020603050405020304" pitchFamily="18" charset="0"/>
                <a:cs typeface="Times New Roman" panose="02020603050405020304" pitchFamily="18" charset="0"/>
              </a:rPr>
              <a:t>Debt Exclusion</a:t>
            </a:r>
            <a:br>
              <a:rPr lang="en-US" sz="3200" b="1" smtClean="0">
                <a:latin typeface="Times New Roman" panose="02020603050405020304" pitchFamily="18" charset="0"/>
                <a:cs typeface="Times New Roman" panose="02020603050405020304" pitchFamily="18" charset="0"/>
              </a:rPr>
            </a:br>
            <a:r>
              <a:rPr lang="en-US" sz="2000" b="1" smtClean="0">
                <a:latin typeface="Times New Roman" panose="02020603050405020304" pitchFamily="18" charset="0"/>
                <a:cs typeface="Times New Roman" panose="02020603050405020304" pitchFamily="18" charset="0"/>
              </a:rPr>
              <a:t>(Added to Tax Levy)</a:t>
            </a:r>
            <a:endParaRPr lang="en-US" sz="2000" b="1">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4095633"/>
              </p:ext>
            </p:extLst>
          </p:nvPr>
        </p:nvGraphicFramePr>
        <p:xfrm>
          <a:off x="935476" y="1268311"/>
          <a:ext cx="10515600" cy="5181600"/>
        </p:xfrm>
        <a:graphic>
          <a:graphicData uri="http://schemas.openxmlformats.org/drawingml/2006/table">
            <a:tbl>
              <a:tblPr firstRow="1" bandRow="1">
                <a:tableStyleId>{073A0DAA-6AF3-43AB-8588-CEC1D06C72B9}</a:tableStyleId>
              </a:tblPr>
              <a:tblGrid>
                <a:gridCol w="5257800"/>
                <a:gridCol w="5257800"/>
              </a:tblGrid>
              <a:tr h="370840">
                <a:tc>
                  <a:txBody>
                    <a:bodyPr/>
                    <a:lstStyle/>
                    <a:p>
                      <a:pPr algn="ctr"/>
                      <a:r>
                        <a:rPr lang="en-US" sz="2800" smtClean="0">
                          <a:latin typeface="Times New Roman" panose="02020603050405020304" pitchFamily="18" charset="0"/>
                          <a:cs typeface="Times New Roman" panose="02020603050405020304" pitchFamily="18" charset="0"/>
                        </a:rPr>
                        <a:t>Fiscal Year</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Net</a:t>
                      </a:r>
                      <a:r>
                        <a:rPr lang="en-US" sz="2800" baseline="0" smtClean="0">
                          <a:latin typeface="Times New Roman" panose="02020603050405020304" pitchFamily="18" charset="0"/>
                          <a:cs typeface="Times New Roman" panose="02020603050405020304" pitchFamily="18" charset="0"/>
                        </a:rPr>
                        <a:t> Excluded Debt Service</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FY2023</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$4,161,726</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FY2022</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$4,258,028</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FY2021</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$4,456,287</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FY2020</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$4,208,712</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FY2019</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$3,153,154</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FY2018</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$1,955,412</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FY2017</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$1,523,207</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FY2016</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$1,073,114</a:t>
                      </a: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r>
                        <a:rPr lang="en-US" sz="2800" smtClean="0">
                          <a:latin typeface="Times New Roman" panose="02020603050405020304" pitchFamily="18" charset="0"/>
                          <a:cs typeface="Times New Roman" panose="02020603050405020304" pitchFamily="18" charset="0"/>
                        </a:rPr>
                        <a:t>FY2015</a:t>
                      </a:r>
                      <a:endParaRPr lang="en-US" sz="2800" b="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$1,094,894</a:t>
                      </a:r>
                      <a:endParaRPr lang="en-US" sz="2800">
                        <a:latin typeface="Times New Roman" panose="02020603050405020304" pitchFamily="18" charset="0"/>
                        <a:cs typeface="Times New Roman" panose="02020603050405020304"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572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noChangeAspect="1"/>
          </p:cNvGraphicFramePr>
          <p:nvPr>
            <p:ph idx="1"/>
            <p:extLst>
              <p:ext uri="{D42A27DB-BD31-4B8C-83A1-F6EECF244321}">
                <p14:modId xmlns:p14="http://schemas.microsoft.com/office/powerpoint/2010/main" val="2858561406"/>
              </p:ext>
            </p:extLst>
          </p:nvPr>
        </p:nvGraphicFramePr>
        <p:xfrm>
          <a:off x="1105741" y="1697037"/>
          <a:ext cx="9980519" cy="4533526"/>
        </p:xfrm>
        <a:graphic>
          <a:graphicData uri="http://schemas.openxmlformats.org/presentationml/2006/ole">
            <mc:AlternateContent xmlns:mc="http://schemas.openxmlformats.org/markup-compatibility/2006">
              <mc:Choice xmlns:v="urn:schemas-microsoft-com:vml" Requires="v">
                <p:oleObj spid="_x0000_s1192" name="Binary Worksheet" r:id="rId5" imgW="6743594" imgH="3063193" progId="Excel.SheetBinaryMacroEnabled.12">
                  <p:embed/>
                </p:oleObj>
              </mc:Choice>
              <mc:Fallback>
                <p:oleObj name="Binary Worksheet" r:id="rId5" imgW="6743594" imgH="3063193" progId="Excel.SheetBinaryMacroEnabled.12">
                  <p:embed/>
                  <p:pic>
                    <p:nvPicPr>
                      <p:cNvPr id="0" name=""/>
                      <p:cNvPicPr/>
                      <p:nvPr/>
                    </p:nvPicPr>
                    <p:blipFill>
                      <a:blip r:embed="rId6"/>
                      <a:stretch>
                        <a:fillRect/>
                      </a:stretch>
                    </p:blipFill>
                    <p:spPr>
                      <a:xfrm>
                        <a:off x="1105741" y="1697037"/>
                        <a:ext cx="9980519" cy="4533526"/>
                      </a:xfrm>
                      <a:prstGeom prst="rect">
                        <a:avLst/>
                      </a:prstGeom>
                    </p:spPr>
                  </p:pic>
                </p:oleObj>
              </mc:Fallback>
            </mc:AlternateContent>
          </a:graphicData>
        </a:graphic>
      </p:graphicFrame>
      <p:sp>
        <p:nvSpPr>
          <p:cNvPr id="2" name="Title 1"/>
          <p:cNvSpPr>
            <a:spLocks noGrp="1"/>
          </p:cNvSpPr>
          <p:nvPr>
            <p:ph type="title"/>
          </p:nvPr>
        </p:nvSpPr>
        <p:spPr>
          <a:xfrm>
            <a:off x="491580" y="273340"/>
            <a:ext cx="11156452" cy="1002683"/>
          </a:xfrm>
        </p:spPr>
        <p:txBody>
          <a:bodyPr>
            <a:normAutofit fontScale="90000"/>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 </a:t>
            </a:r>
            <a:br>
              <a:rPr lang="en-US" sz="2800" b="1" dirty="0" smtClean="0">
                <a:solidFill>
                  <a:schemeClr val="tx1"/>
                </a:solidFill>
                <a:latin typeface="Times New Roman" panose="02020603050405020304" pitchFamily="18" charset="0"/>
                <a:cs typeface="Times New Roman" panose="02020603050405020304" pitchFamily="18" charset="0"/>
              </a:rPr>
            </a:br>
            <a:r>
              <a:rPr lang="en-US" sz="2800" b="1" dirty="0" smtClean="0">
                <a:solidFill>
                  <a:schemeClr val="tx1"/>
                </a:solidFill>
                <a:latin typeface="Times New Roman" panose="02020603050405020304" pitchFamily="18" charset="0"/>
                <a:cs typeface="Times New Roman" panose="02020603050405020304" pitchFamily="18" charset="0"/>
              </a:rPr>
              <a:t>State Aid (Cherry Sheet) Revenues </a:t>
            </a:r>
            <a:br>
              <a:rPr lang="en-US" sz="2800" b="1" dirty="0" smtClean="0">
                <a:solidFill>
                  <a:schemeClr val="tx1"/>
                </a:solidFill>
                <a:latin typeface="Times New Roman" panose="02020603050405020304" pitchFamily="18" charset="0"/>
                <a:cs typeface="Times New Roman" panose="02020603050405020304" pitchFamily="18" charset="0"/>
              </a:rPr>
            </a:br>
            <a:r>
              <a:rPr lang="en-US" sz="2800" b="1" dirty="0" smtClean="0">
                <a:solidFill>
                  <a:schemeClr val="tx1"/>
                </a:solidFill>
                <a:latin typeface="Times New Roman" panose="02020603050405020304" pitchFamily="18" charset="0"/>
                <a:cs typeface="Times New Roman" panose="02020603050405020304" pitchFamily="18" charset="0"/>
              </a:rPr>
              <a:t>Budget vs. Actual</a:t>
            </a:r>
            <a:br>
              <a:rPr lang="en-US" sz="2800" b="1" dirty="0" smtClean="0">
                <a:solidFill>
                  <a:schemeClr val="tx1"/>
                </a:solidFill>
                <a:latin typeface="Times New Roman" panose="02020603050405020304" pitchFamily="18" charset="0"/>
                <a:cs typeface="Times New Roman" panose="02020603050405020304" pitchFamily="18" charset="0"/>
              </a:rPr>
            </a:br>
            <a:r>
              <a:rPr lang="en-US" sz="2800" b="1" dirty="0" smtClean="0">
                <a:solidFill>
                  <a:schemeClr val="tx1"/>
                </a:solidFill>
                <a:latin typeface="Times New Roman" panose="02020603050405020304" pitchFamily="18" charset="0"/>
                <a:cs typeface="Times New Roman" panose="02020603050405020304" pitchFamily="18" charset="0"/>
              </a:rPr>
              <a:t>FY2022</a:t>
            </a:r>
            <a:br>
              <a:rPr lang="en-US" sz="2800" b="1" dirty="0" smtClean="0">
                <a:solidFill>
                  <a:schemeClr val="tx1"/>
                </a:solidFill>
                <a:latin typeface="Times New Roman" panose="02020603050405020304" pitchFamily="18" charset="0"/>
                <a:cs typeface="Times New Roman" panose="02020603050405020304" pitchFamily="18" charset="0"/>
              </a:rPr>
            </a:b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11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241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487" y="186740"/>
            <a:ext cx="10847027" cy="1077856"/>
          </a:xfrm>
        </p:spPr>
        <p:txBody>
          <a:bodyPr>
            <a:normAutofit fontScale="90000"/>
          </a:bodyPr>
          <a:lstStyle/>
          <a:p>
            <a:pPr algn="ctr"/>
            <a:r>
              <a:rPr lang="en-US" sz="2800" b="1" smtClean="0">
                <a:latin typeface="Times New Roman" panose="02020603050405020304" pitchFamily="18" charset="0"/>
                <a:cs typeface="Times New Roman" panose="02020603050405020304" pitchFamily="18" charset="0"/>
              </a:rPr>
              <a:t> State Aid </a:t>
            </a:r>
            <a:r>
              <a:rPr lang="en-US" sz="2800" b="1">
                <a:latin typeface="Times New Roman" panose="02020603050405020304" pitchFamily="18" charset="0"/>
                <a:cs typeface="Times New Roman" panose="02020603050405020304" pitchFamily="18" charset="0"/>
              </a:rPr>
              <a:t>by Type</a:t>
            </a:r>
            <a:br>
              <a:rPr lang="en-US" sz="2800" b="1">
                <a:latin typeface="Times New Roman" panose="02020603050405020304" pitchFamily="18" charset="0"/>
                <a:cs typeface="Times New Roman" panose="02020603050405020304" pitchFamily="18" charset="0"/>
              </a:rPr>
            </a:br>
            <a:r>
              <a:rPr lang="en-US" sz="1300" b="1">
                <a:latin typeface="Times New Roman" panose="02020603050405020304" pitchFamily="18" charset="0"/>
                <a:cs typeface="Times New Roman" panose="02020603050405020304" pitchFamily="18" charset="0"/>
              </a:rPr>
              <a:t>(Actual Receipts)</a:t>
            </a:r>
            <a:r>
              <a:rPr lang="en-US" sz="1300" b="1" smtClean="0">
                <a:latin typeface="Times New Roman" panose="02020603050405020304" pitchFamily="18" charset="0"/>
                <a:cs typeface="Times New Roman" panose="02020603050405020304" pitchFamily="18" charset="0"/>
              </a:rPr>
              <a:t/>
            </a:r>
            <a:br>
              <a:rPr lang="en-US" sz="1300" b="1" smtClean="0">
                <a:latin typeface="Times New Roman" panose="02020603050405020304" pitchFamily="18" charset="0"/>
                <a:cs typeface="Times New Roman" panose="02020603050405020304" pitchFamily="18" charset="0"/>
              </a:rPr>
            </a:br>
            <a:r>
              <a:rPr lang="en-US" sz="2800" b="1" smtClean="0">
                <a:latin typeface="Times New Roman" panose="02020603050405020304" pitchFamily="18" charset="0"/>
                <a:cs typeface="Times New Roman" panose="02020603050405020304" pitchFamily="18" charset="0"/>
              </a:rPr>
              <a:t>FY2022</a:t>
            </a:r>
            <a:br>
              <a:rPr lang="en-US" sz="2800" b="1" smtClean="0">
                <a:latin typeface="Times New Roman" panose="02020603050405020304" pitchFamily="18" charset="0"/>
                <a:cs typeface="Times New Roman" panose="02020603050405020304" pitchFamily="18" charset="0"/>
              </a:rPr>
            </a:br>
            <a:endParaRPr lang="en-US" sz="1300" b="1">
              <a:solidFill>
                <a:schemeClr val="tx1"/>
              </a:solidFill>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13620209"/>
              </p:ext>
            </p:extLst>
          </p:nvPr>
        </p:nvGraphicFramePr>
        <p:xfrm>
          <a:off x="1222085" y="1646237"/>
          <a:ext cx="9747830" cy="432847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182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13</a:t>
            </a:fld>
            <a:endParaRPr lang="en-US">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56665799"/>
              </p:ext>
            </p:extLst>
          </p:nvPr>
        </p:nvGraphicFramePr>
        <p:xfrm>
          <a:off x="278504" y="532986"/>
          <a:ext cx="11583987" cy="5570538"/>
        </p:xfrm>
        <a:graphic>
          <a:graphicData uri="http://schemas.openxmlformats.org/presentationml/2006/ole">
            <mc:AlternateContent xmlns:mc="http://schemas.openxmlformats.org/markup-compatibility/2006">
              <mc:Choice xmlns:v="urn:schemas-microsoft-com:vml" Requires="v">
                <p:oleObj spid="_x0000_s2217" name="Worksheet" r:id="rId5" imgW="6734266" imgH="3238474" progId="Excel.Sheet.12">
                  <p:embed/>
                </p:oleObj>
              </mc:Choice>
              <mc:Fallback>
                <p:oleObj name="Worksheet" r:id="rId5" imgW="6734266" imgH="3238474" progId="Excel.Sheet.12">
                  <p:embed/>
                  <p:pic>
                    <p:nvPicPr>
                      <p:cNvPr id="0" name=""/>
                      <p:cNvPicPr/>
                      <p:nvPr/>
                    </p:nvPicPr>
                    <p:blipFill>
                      <a:blip r:embed="rId6"/>
                      <a:stretch>
                        <a:fillRect/>
                      </a:stretch>
                    </p:blipFill>
                    <p:spPr>
                      <a:xfrm>
                        <a:off x="278504" y="532986"/>
                        <a:ext cx="11583987" cy="5570538"/>
                      </a:xfrm>
                      <a:prstGeom prst="rect">
                        <a:avLst/>
                      </a:prstGeom>
                    </p:spPr>
                  </p:pic>
                </p:oleObj>
              </mc:Fallback>
            </mc:AlternateContent>
          </a:graphicData>
        </a:graphic>
      </p:graphicFrame>
    </p:spTree>
    <p:extLst>
      <p:ext uri="{BB962C8B-B14F-4D97-AF65-F5344CB8AC3E}">
        <p14:creationId xmlns:p14="http://schemas.microsoft.com/office/powerpoint/2010/main" val="151277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654" y="172995"/>
            <a:ext cx="9559637" cy="605481"/>
          </a:xfrm>
        </p:spPr>
        <p:txBody>
          <a:bodyPr>
            <a:normAutofit/>
          </a:bodyPr>
          <a:lstStyle/>
          <a:p>
            <a:pPr algn="ctr"/>
            <a:r>
              <a:rPr lang="en-US" sz="2800" b="1" smtClean="0">
                <a:solidFill>
                  <a:schemeClr val="tx1"/>
                </a:solidFill>
                <a:latin typeface="Times New Roman" panose="02020603050405020304" pitchFamily="18" charset="0"/>
                <a:cs typeface="Times New Roman" panose="02020603050405020304" pitchFamily="18" charset="0"/>
              </a:rPr>
              <a:t>State Aid Revenues</a:t>
            </a:r>
            <a:endParaRPr lang="en-US" sz="2800" b="1">
              <a:solidFill>
                <a:schemeClr val="tx1"/>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9506299"/>
              </p:ext>
            </p:extLst>
          </p:nvPr>
        </p:nvGraphicFramePr>
        <p:xfrm>
          <a:off x="1399309" y="855737"/>
          <a:ext cx="9675341" cy="577060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983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rot="20119674">
            <a:off x="471694" y="500081"/>
            <a:ext cx="1341237" cy="2015777"/>
          </a:xfrm>
          <a:prstGeom prst="rect">
            <a:avLst/>
          </a:prstGeom>
        </p:spPr>
      </p:pic>
      <p:pic>
        <p:nvPicPr>
          <p:cNvPr id="3081" name="Picture 9"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425143" flipV="1">
            <a:off x="200200" y="5471830"/>
            <a:ext cx="1599823" cy="10670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epartment of Natural Resources Law Enforc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39218">
            <a:off x="10426120" y="3808316"/>
            <a:ext cx="1264664" cy="15565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15</a:t>
            </a:fld>
            <a:endParaRPr lang="en-US">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62070184"/>
              </p:ext>
            </p:extLst>
          </p:nvPr>
        </p:nvGraphicFramePr>
        <p:xfrm>
          <a:off x="2071688" y="-93663"/>
          <a:ext cx="8047037" cy="6777038"/>
        </p:xfrm>
        <a:graphic>
          <a:graphicData uri="http://schemas.openxmlformats.org/presentationml/2006/ole">
            <mc:AlternateContent xmlns:mc="http://schemas.openxmlformats.org/markup-compatibility/2006">
              <mc:Choice xmlns:v="urn:schemas-microsoft-com:vml" Requires="v">
                <p:oleObj spid="_x0000_s3219" name="Worksheet" r:id="rId8" imgW="5667525" imgH="4772045" progId="Excel.Sheet.8">
                  <p:embed/>
                </p:oleObj>
              </mc:Choice>
              <mc:Fallback>
                <p:oleObj name="Worksheet" r:id="rId8" imgW="5667525" imgH="4772045" progId="Excel.Sheet.8">
                  <p:embed/>
                  <p:pic>
                    <p:nvPicPr>
                      <p:cNvPr id="0" name=""/>
                      <p:cNvPicPr/>
                      <p:nvPr/>
                    </p:nvPicPr>
                    <p:blipFill>
                      <a:blip r:embed="rId9"/>
                      <a:stretch>
                        <a:fillRect/>
                      </a:stretch>
                    </p:blipFill>
                    <p:spPr>
                      <a:xfrm>
                        <a:off x="2071688" y="-93663"/>
                        <a:ext cx="8047037" cy="6777038"/>
                      </a:xfrm>
                      <a:prstGeom prst="rect">
                        <a:avLst/>
                      </a:prstGeom>
                    </p:spPr>
                  </p:pic>
                </p:oleObj>
              </mc:Fallback>
            </mc:AlternateContent>
          </a:graphicData>
        </a:graphic>
      </p:graphicFrame>
      <p:pic>
        <p:nvPicPr>
          <p:cNvPr id="2" name="Picture 1"/>
          <p:cNvPicPr>
            <a:picLocks noChangeAspect="1"/>
          </p:cNvPicPr>
          <p:nvPr/>
        </p:nvPicPr>
        <p:blipFill>
          <a:blip r:embed="rId10"/>
          <a:stretch>
            <a:fillRect/>
          </a:stretch>
        </p:blipFill>
        <p:spPr>
          <a:xfrm rot="976605">
            <a:off x="10301854" y="433677"/>
            <a:ext cx="1427342" cy="1380742"/>
          </a:xfrm>
          <a:prstGeom prst="rect">
            <a:avLst/>
          </a:prstGeom>
        </p:spPr>
      </p:pic>
    </p:spTree>
    <p:extLst>
      <p:ext uri="{BB962C8B-B14F-4D97-AF65-F5344CB8AC3E}">
        <p14:creationId xmlns:p14="http://schemas.microsoft.com/office/powerpoint/2010/main" val="978758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3" y="166644"/>
            <a:ext cx="11187084" cy="644533"/>
          </a:xfrm>
        </p:spPr>
        <p:txBody>
          <a:bodyPr>
            <a:normAutofit fontScale="90000"/>
          </a:bodyPr>
          <a:lstStyle/>
          <a:p>
            <a:pPr algn="ctr"/>
            <a:r>
              <a:rPr lang="en-US" sz="2800" b="1" smtClean="0">
                <a:solidFill>
                  <a:schemeClr val="tx1"/>
                </a:solidFill>
                <a:latin typeface="Times New Roman" panose="02020603050405020304" pitchFamily="18" charset="0"/>
                <a:cs typeface="Times New Roman" panose="02020603050405020304" pitchFamily="18" charset="0"/>
              </a:rPr>
              <a:t>Local Receipts by Type</a:t>
            </a:r>
            <a:br>
              <a:rPr lang="en-US" sz="2800" b="1" smtClean="0">
                <a:solidFill>
                  <a:schemeClr val="tx1"/>
                </a:solidFill>
                <a:latin typeface="Times New Roman" panose="02020603050405020304" pitchFamily="18" charset="0"/>
                <a:cs typeface="Times New Roman" panose="02020603050405020304" pitchFamily="18" charset="0"/>
              </a:rPr>
            </a:br>
            <a:r>
              <a:rPr lang="en-US" sz="2800" b="1" smtClean="0">
                <a:solidFill>
                  <a:schemeClr val="tx1"/>
                </a:solidFill>
                <a:latin typeface="Times New Roman" panose="02020603050405020304" pitchFamily="18" charset="0"/>
                <a:cs typeface="Times New Roman" panose="02020603050405020304" pitchFamily="18" charset="0"/>
              </a:rPr>
              <a:t> FY2022</a:t>
            </a:r>
            <a:endParaRPr lang="en-US" sz="2800" b="1">
              <a:solidFill>
                <a:schemeClr val="tx1"/>
              </a:solidFill>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42038365"/>
              </p:ext>
            </p:extLst>
          </p:nvPr>
        </p:nvGraphicFramePr>
        <p:xfrm>
          <a:off x="1608226" y="937381"/>
          <a:ext cx="9179169" cy="575335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953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09" y="215362"/>
            <a:ext cx="11120582" cy="662093"/>
          </a:xfrm>
        </p:spPr>
        <p:txBody>
          <a:bodyPr>
            <a:noAutofit/>
          </a:bodyPr>
          <a:lstStyle/>
          <a:p>
            <a:pPr algn="ctr"/>
            <a:r>
              <a:rPr lang="en-US" sz="3000" b="1" smtClean="0">
                <a:solidFill>
                  <a:schemeClr val="tx1"/>
                </a:solidFill>
                <a:latin typeface="Times New Roman" panose="02020603050405020304" pitchFamily="18" charset="0"/>
                <a:cs typeface="Times New Roman" panose="02020603050405020304" pitchFamily="18" charset="0"/>
              </a:rPr>
              <a:t>Historical Local Receipt Revenue</a:t>
            </a:r>
            <a:endParaRPr lang="en-US" sz="300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5273661"/>
              </p:ext>
            </p:extLst>
          </p:nvPr>
        </p:nvGraphicFramePr>
        <p:xfrm>
          <a:off x="423719" y="803189"/>
          <a:ext cx="11344562" cy="570882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2106778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fontScale="90000"/>
          </a:bodyPr>
          <a:lstStyle/>
          <a:p>
            <a:r>
              <a:rPr lang="en-US" smtClean="0">
                <a:latin typeface="Times New Roman" panose="02020603050405020304" pitchFamily="18" charset="0"/>
                <a:cs typeface="Times New Roman" panose="02020603050405020304" pitchFamily="18" charset="0"/>
              </a:rPr>
              <a:t>General Fund</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Appropriations, Expenditures, and Assessments</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649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346" y="148281"/>
            <a:ext cx="11427254" cy="6548083"/>
          </a:xfrm>
        </p:spPr>
        <p:txBody>
          <a:bodyPr>
            <a:normAutofit/>
          </a:bodyPr>
          <a:lstStyle/>
          <a:p>
            <a:pPr marL="457200" lvl="1" indent="0" algn="ctr">
              <a:buNone/>
            </a:pPr>
            <a:r>
              <a:rPr lang="en-US" sz="3500" b="1" dirty="0" smtClean="0">
                <a:latin typeface="Times New Roman" panose="02020603050405020304" pitchFamily="18" charset="0"/>
                <a:cs typeface="Times New Roman" panose="02020603050405020304" pitchFamily="18" charset="0"/>
              </a:rPr>
              <a:t>Appropriations &amp; Expenditures</a:t>
            </a:r>
          </a:p>
          <a:p>
            <a:pPr marL="457200" lvl="1" indent="0" algn="ctr">
              <a:buNone/>
            </a:pPr>
            <a:r>
              <a:rPr lang="en-US" sz="3500" b="1" dirty="0" smtClean="0">
                <a:latin typeface="Times New Roman" panose="02020603050405020304" pitchFamily="18" charset="0"/>
                <a:cs typeface="Times New Roman" panose="02020603050405020304" pitchFamily="18" charset="0"/>
              </a:rPr>
              <a:t>FY2022 Highlights</a:t>
            </a:r>
          </a:p>
          <a:p>
            <a:pPr algn="just"/>
            <a:endParaRPr lang="en-US" sz="2400" b="1" dirty="0" smtClean="0"/>
          </a:p>
          <a:p>
            <a:pPr algn="just"/>
            <a:r>
              <a:rPr lang="en-US" sz="2400" dirty="0" smtClean="0">
                <a:latin typeface="Times New Roman" panose="02020603050405020304" pitchFamily="18" charset="0"/>
                <a:cs typeface="Times New Roman" panose="02020603050405020304" pitchFamily="18" charset="0"/>
              </a:rPr>
              <a:t>The FY2022 budget of $71,735,576 (excluding reserve fund transfers) increased $1,182,222 or 1.68% from the prior year budget of $70,553,354. </a:t>
            </a:r>
          </a:p>
          <a:p>
            <a:pPr algn="just"/>
            <a:r>
              <a:rPr lang="en-US" sz="2400" dirty="0" smtClean="0">
                <a:latin typeface="Times New Roman" panose="02020603050405020304" pitchFamily="18" charset="0"/>
                <a:cs typeface="Times New Roman" panose="02020603050405020304" pitchFamily="18" charset="0"/>
              </a:rPr>
              <a:t>Approximately $1.4 million or </a:t>
            </a:r>
            <a:r>
              <a:rPr lang="en-US" sz="24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of the budget was turned back to fund balance at the close of FY2022.</a:t>
            </a:r>
          </a:p>
          <a:p>
            <a:pPr algn="just"/>
            <a:r>
              <a:rPr lang="en-US" sz="2400" dirty="0" smtClean="0">
                <a:latin typeface="Times New Roman" panose="02020603050405020304" pitchFamily="18" charset="0"/>
                <a:cs typeface="Times New Roman" panose="02020603050405020304" pitchFamily="18" charset="0"/>
              </a:rPr>
              <a:t>General Government costs </a:t>
            </a:r>
            <a:r>
              <a:rPr lang="en-US" sz="2400" dirty="0">
                <a:latin typeface="Times New Roman" panose="02020603050405020304" pitchFamily="18" charset="0"/>
                <a:cs typeface="Times New Roman" panose="02020603050405020304" pitchFamily="18" charset="0"/>
              </a:rPr>
              <a:t>yielded </a:t>
            </a:r>
            <a:r>
              <a:rPr lang="en-US" sz="2400" dirty="0" smtClean="0">
                <a:latin typeface="Times New Roman" panose="02020603050405020304" pitchFamily="18" charset="0"/>
                <a:cs typeface="Times New Roman" panose="02020603050405020304" pitchFamily="18" charset="0"/>
              </a:rPr>
              <a:t>the highest percent of turn backs at $699K or 49%.  Shared costs yield 22% of turn backs , public safety yielded 12% and the remaining 17% were amongst various functions. </a:t>
            </a:r>
          </a:p>
          <a:p>
            <a:pPr algn="just"/>
            <a:r>
              <a:rPr lang="en-US" sz="2400" dirty="0" smtClean="0">
                <a:latin typeface="Times New Roman" panose="02020603050405020304" pitchFamily="18" charset="0"/>
                <a:cs typeface="Times New Roman" panose="02020603050405020304" pitchFamily="18" charset="0"/>
              </a:rPr>
              <a:t>Cherry Sheet Assessments continue to fluctuate from year to year. Significant changes relate directly to School Choice, Chart School Sending Tuition, and retired teacher health insurance.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19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34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Presentation Agenda</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mtClean="0">
                <a:latin typeface="Times New Roman" panose="02020603050405020304" pitchFamily="18" charset="0"/>
                <a:cs typeface="Times New Roman" panose="02020603050405020304" pitchFamily="18" charset="0"/>
              </a:rPr>
              <a:t>General Fund Financial Results</a:t>
            </a:r>
            <a:endParaRPr lang="en-US">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Financial Policy Compliance</a:t>
            </a:r>
          </a:p>
          <a:p>
            <a:r>
              <a:rPr lang="en-US" smtClean="0">
                <a:latin typeface="Times New Roman" panose="02020603050405020304" pitchFamily="18" charset="0"/>
                <a:cs typeface="Times New Roman" panose="02020603050405020304" pitchFamily="18" charset="0"/>
              </a:rPr>
              <a:t>Other Funds (special revenue, trust funds, agency)</a:t>
            </a:r>
          </a:p>
          <a:p>
            <a:r>
              <a:rPr lang="en-US" smtClean="0">
                <a:latin typeface="Times New Roman" panose="02020603050405020304" pitchFamily="18" charset="0"/>
                <a:cs typeface="Times New Roman" panose="02020603050405020304" pitchFamily="18" charset="0"/>
              </a:rPr>
              <a:t>Enterprise Funds</a:t>
            </a:r>
          </a:p>
          <a:p>
            <a:endParaRPr lang="en-US">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1586978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20</a:t>
            </a:fld>
            <a:endParaRPr lang="en-US">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91365364"/>
              </p:ext>
            </p:extLst>
          </p:nvPr>
        </p:nvGraphicFramePr>
        <p:xfrm>
          <a:off x="427038" y="376238"/>
          <a:ext cx="11337925" cy="5070475"/>
        </p:xfrm>
        <a:graphic>
          <a:graphicData uri="http://schemas.openxmlformats.org/presentationml/2006/ole">
            <mc:AlternateContent xmlns:mc="http://schemas.openxmlformats.org/markup-compatibility/2006">
              <mc:Choice xmlns:v="urn:schemas-microsoft-com:vml" Requires="v">
                <p:oleObj spid="_x0000_s6277" name="Worksheet" r:id="rId5" imgW="7764745" imgH="3474673" progId="Excel.Sheet.8">
                  <p:embed/>
                </p:oleObj>
              </mc:Choice>
              <mc:Fallback>
                <p:oleObj name="Worksheet" r:id="rId5" imgW="7764745" imgH="3474673" progId="Excel.Sheet.8">
                  <p:embed/>
                  <p:pic>
                    <p:nvPicPr>
                      <p:cNvPr id="0" name=""/>
                      <p:cNvPicPr/>
                      <p:nvPr/>
                    </p:nvPicPr>
                    <p:blipFill>
                      <a:blip r:embed="rId6"/>
                      <a:stretch>
                        <a:fillRect/>
                      </a:stretch>
                    </p:blipFill>
                    <p:spPr>
                      <a:xfrm>
                        <a:off x="427038" y="376238"/>
                        <a:ext cx="11337925" cy="5070475"/>
                      </a:xfrm>
                      <a:prstGeom prst="rect">
                        <a:avLst/>
                      </a:prstGeom>
                    </p:spPr>
                  </p:pic>
                </p:oleObj>
              </mc:Fallback>
            </mc:AlternateContent>
          </a:graphicData>
        </a:graphic>
      </p:graphicFrame>
    </p:spTree>
    <p:extLst>
      <p:ext uri="{BB962C8B-B14F-4D97-AF65-F5344CB8AC3E}">
        <p14:creationId xmlns:p14="http://schemas.microsoft.com/office/powerpoint/2010/main" val="331815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6498"/>
            <a:ext cx="11209866" cy="918518"/>
          </a:xfrm>
        </p:spPr>
        <p:txBody>
          <a:bodyPr>
            <a:noAutofit/>
          </a:bodyPr>
          <a:lstStyle/>
          <a:p>
            <a:pPr algn="ctr"/>
            <a:r>
              <a:rPr lang="en-US" sz="2600" b="1">
                <a:latin typeface="Times New Roman" panose="02020603050405020304" pitchFamily="18" charset="0"/>
                <a:cs typeface="Times New Roman" panose="02020603050405020304" pitchFamily="18" charset="0"/>
              </a:rPr>
              <a:t/>
            </a:r>
            <a:br>
              <a:rPr lang="en-US" sz="2600" b="1">
                <a:latin typeface="Times New Roman" panose="02020603050405020304" pitchFamily="18" charset="0"/>
                <a:cs typeface="Times New Roman" panose="02020603050405020304" pitchFamily="18" charset="0"/>
              </a:rPr>
            </a:br>
            <a:r>
              <a:rPr lang="en-US" sz="2600" b="1" smtClean="0">
                <a:solidFill>
                  <a:schemeClr val="tx1"/>
                </a:solidFill>
                <a:latin typeface="Times New Roman" panose="02020603050405020304" pitchFamily="18" charset="0"/>
                <a:cs typeface="Times New Roman" panose="02020603050405020304" pitchFamily="18" charset="0"/>
              </a:rPr>
              <a:t>Expenditures by Function </a:t>
            </a:r>
            <a:br>
              <a:rPr lang="en-US" sz="2600" b="1" smtClean="0">
                <a:solidFill>
                  <a:schemeClr val="tx1"/>
                </a:solidFill>
                <a:latin typeface="Times New Roman" panose="02020603050405020304" pitchFamily="18" charset="0"/>
                <a:cs typeface="Times New Roman" panose="02020603050405020304" pitchFamily="18" charset="0"/>
              </a:rPr>
            </a:br>
            <a:r>
              <a:rPr lang="en-US" sz="2600" b="1" smtClean="0">
                <a:solidFill>
                  <a:schemeClr val="tx1"/>
                </a:solidFill>
                <a:latin typeface="Times New Roman" panose="02020603050405020304" pitchFamily="18" charset="0"/>
                <a:cs typeface="Times New Roman" panose="02020603050405020304" pitchFamily="18" charset="0"/>
              </a:rPr>
              <a:t>FY2022</a:t>
            </a:r>
            <a:br>
              <a:rPr lang="en-US" sz="2600" b="1" smtClean="0">
                <a:solidFill>
                  <a:schemeClr val="tx1"/>
                </a:solidFill>
                <a:latin typeface="Times New Roman" panose="02020603050405020304" pitchFamily="18" charset="0"/>
                <a:cs typeface="Times New Roman" panose="02020603050405020304" pitchFamily="18" charset="0"/>
              </a:rPr>
            </a:br>
            <a:endParaRPr lang="en-US" sz="2600" b="1">
              <a:solidFill>
                <a:schemeClr val="tx1"/>
              </a:solidFill>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70578813"/>
              </p:ext>
            </p:extLst>
          </p:nvPr>
        </p:nvGraphicFramePr>
        <p:xfrm>
          <a:off x="269966" y="1005016"/>
          <a:ext cx="11652069" cy="587434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21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332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22</a:t>
            </a:fld>
            <a:endParaRPr lang="en-US">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846923085"/>
              </p:ext>
            </p:extLst>
          </p:nvPr>
        </p:nvGraphicFramePr>
        <p:xfrm>
          <a:off x="1709738" y="0"/>
          <a:ext cx="8383587" cy="6189663"/>
        </p:xfrm>
        <a:graphic>
          <a:graphicData uri="http://schemas.openxmlformats.org/presentationml/2006/ole">
            <mc:AlternateContent xmlns:mc="http://schemas.openxmlformats.org/markup-compatibility/2006">
              <mc:Choice xmlns:v="urn:schemas-microsoft-com:vml" Requires="v">
                <p:oleObj spid="_x0000_s8324" name="Worksheet" r:id="rId5" imgW="4435053" imgH="3276569" progId="Excel.Sheet.8">
                  <p:embed/>
                </p:oleObj>
              </mc:Choice>
              <mc:Fallback>
                <p:oleObj name="Worksheet" r:id="rId5" imgW="4435053" imgH="3276569" progId="Excel.Sheet.8">
                  <p:embed/>
                  <p:pic>
                    <p:nvPicPr>
                      <p:cNvPr id="0" name=""/>
                      <p:cNvPicPr/>
                      <p:nvPr/>
                    </p:nvPicPr>
                    <p:blipFill>
                      <a:blip r:embed="rId6"/>
                      <a:stretch>
                        <a:fillRect/>
                      </a:stretch>
                    </p:blipFill>
                    <p:spPr>
                      <a:xfrm>
                        <a:off x="1709738" y="0"/>
                        <a:ext cx="8383587" cy="6189663"/>
                      </a:xfrm>
                      <a:prstGeom prst="rect">
                        <a:avLst/>
                      </a:prstGeom>
                    </p:spPr>
                  </p:pic>
                </p:oleObj>
              </mc:Fallback>
            </mc:AlternateContent>
          </a:graphicData>
        </a:graphic>
      </p:graphicFrame>
    </p:spTree>
    <p:extLst>
      <p:ext uri="{BB962C8B-B14F-4D97-AF65-F5344CB8AC3E}">
        <p14:creationId xmlns:p14="http://schemas.microsoft.com/office/powerpoint/2010/main" val="1742158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23</a:t>
            </a:fld>
            <a:endParaRPr lang="en-US">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065162832"/>
              </p:ext>
            </p:extLst>
          </p:nvPr>
        </p:nvGraphicFramePr>
        <p:xfrm>
          <a:off x="649288" y="225425"/>
          <a:ext cx="10893425" cy="5597525"/>
        </p:xfrm>
        <a:graphic>
          <a:graphicData uri="http://schemas.openxmlformats.org/presentationml/2006/ole">
            <mc:AlternateContent xmlns:mc="http://schemas.openxmlformats.org/markup-compatibility/2006">
              <mc:Choice xmlns:v="urn:schemas-microsoft-com:vml" Requires="v">
                <p:oleObj spid="_x0000_s7305" name="Worksheet" r:id="rId5" imgW="7724837" imgH="3971905" progId="Excel.Sheet.8">
                  <p:embed/>
                </p:oleObj>
              </mc:Choice>
              <mc:Fallback>
                <p:oleObj name="Worksheet" r:id="rId5" imgW="7724837" imgH="3971905" progId="Excel.Sheet.8">
                  <p:embed/>
                  <p:pic>
                    <p:nvPicPr>
                      <p:cNvPr id="0" name=""/>
                      <p:cNvPicPr/>
                      <p:nvPr/>
                    </p:nvPicPr>
                    <p:blipFill>
                      <a:blip r:embed="rId6"/>
                      <a:stretch>
                        <a:fillRect/>
                      </a:stretch>
                    </p:blipFill>
                    <p:spPr>
                      <a:xfrm>
                        <a:off x="649288" y="225425"/>
                        <a:ext cx="10893425" cy="5597525"/>
                      </a:xfrm>
                      <a:prstGeom prst="rect">
                        <a:avLst/>
                      </a:prstGeom>
                    </p:spPr>
                  </p:pic>
                </p:oleObj>
              </mc:Fallback>
            </mc:AlternateContent>
          </a:graphicData>
        </a:graphic>
      </p:graphicFrame>
    </p:spTree>
    <p:extLst>
      <p:ext uri="{BB962C8B-B14F-4D97-AF65-F5344CB8AC3E}">
        <p14:creationId xmlns:p14="http://schemas.microsoft.com/office/powerpoint/2010/main" val="3092461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2516" y="123570"/>
            <a:ext cx="4646969" cy="514606"/>
          </a:xfrm>
        </p:spPr>
        <p:txBody>
          <a:bodyPr>
            <a:normAutofit fontScale="90000"/>
          </a:bodyPr>
          <a:lstStyle/>
          <a:p>
            <a:pPr algn="ctr"/>
            <a:r>
              <a:rPr lang="en-US" b="1" smtClean="0">
                <a:solidFill>
                  <a:schemeClr val="tx1"/>
                </a:solidFill>
              </a:rPr>
              <a:t/>
            </a:r>
            <a:br>
              <a:rPr lang="en-US" b="1" smtClean="0">
                <a:solidFill>
                  <a:schemeClr val="tx1"/>
                </a:solidFill>
              </a:rPr>
            </a:br>
            <a:r>
              <a:rPr lang="en-US" sz="3100" b="1" smtClean="0">
                <a:solidFill>
                  <a:schemeClr val="tx1"/>
                </a:solidFill>
                <a:latin typeface="Times New Roman" panose="02020603050405020304" pitchFamily="18" charset="0"/>
                <a:cs typeface="Times New Roman" panose="02020603050405020304" pitchFamily="18" charset="0"/>
              </a:rPr>
              <a:t>Cherry Sheet Assessments</a:t>
            </a:r>
            <a:r>
              <a:rPr lang="en-US" smtClean="0"/>
              <a:t/>
            </a:r>
            <a:br>
              <a:rPr lang="en-US" smtClean="0"/>
            </a:b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753904"/>
              </p:ext>
            </p:extLst>
          </p:nvPr>
        </p:nvGraphicFramePr>
        <p:xfrm>
          <a:off x="1215081" y="873640"/>
          <a:ext cx="9761838" cy="536283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24</a:t>
            </a:fld>
            <a:endParaRPr lang="en-US"/>
          </a:p>
        </p:txBody>
      </p:sp>
    </p:spTree>
    <p:extLst>
      <p:ext uri="{BB962C8B-B14F-4D97-AF65-F5344CB8AC3E}">
        <p14:creationId xmlns:p14="http://schemas.microsoft.com/office/powerpoint/2010/main" val="2859501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25</a:t>
            </a:fld>
            <a:endParaRPr lang="en-US">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742246156"/>
              </p:ext>
            </p:extLst>
          </p:nvPr>
        </p:nvGraphicFramePr>
        <p:xfrm>
          <a:off x="830186" y="-190538"/>
          <a:ext cx="7448550" cy="5413375"/>
        </p:xfrm>
        <a:graphic>
          <a:graphicData uri="http://schemas.openxmlformats.org/presentationml/2006/ole">
            <mc:AlternateContent xmlns:mc="http://schemas.openxmlformats.org/markup-compatibility/2006">
              <mc:Choice xmlns:v="urn:schemas-microsoft-com:vml" Requires="v">
                <p:oleObj spid="_x0000_s17526" name="Worksheet" r:id="rId5" imgW="4655785" imgH="3383469" progId="Excel.Sheet.8">
                  <p:embed/>
                </p:oleObj>
              </mc:Choice>
              <mc:Fallback>
                <p:oleObj name="Worksheet" r:id="rId5" imgW="4655785" imgH="3383469" progId="Excel.Sheet.8">
                  <p:embed/>
                  <p:pic>
                    <p:nvPicPr>
                      <p:cNvPr id="0" name=""/>
                      <p:cNvPicPr/>
                      <p:nvPr/>
                    </p:nvPicPr>
                    <p:blipFill>
                      <a:blip r:embed="rId6"/>
                      <a:stretch>
                        <a:fillRect/>
                      </a:stretch>
                    </p:blipFill>
                    <p:spPr>
                      <a:xfrm>
                        <a:off x="830186" y="-190538"/>
                        <a:ext cx="7448550" cy="5413375"/>
                      </a:xfrm>
                      <a:prstGeom prst="rect">
                        <a:avLst/>
                      </a:prstGeom>
                    </p:spPr>
                  </p:pic>
                </p:oleObj>
              </mc:Fallback>
            </mc:AlternateContent>
          </a:graphicData>
        </a:graphic>
      </p:graphicFrame>
      <p:sp>
        <p:nvSpPr>
          <p:cNvPr id="2" name="TextBox 1"/>
          <p:cNvSpPr txBox="1"/>
          <p:nvPr/>
        </p:nvSpPr>
        <p:spPr>
          <a:xfrm>
            <a:off x="584682" y="5676410"/>
            <a:ext cx="4723299"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FY2023 Foundation Enrollment = 180</a:t>
            </a:r>
          </a:p>
          <a:p>
            <a:r>
              <a:rPr lang="en-US" dirty="0" smtClean="0">
                <a:latin typeface="Times New Roman" panose="02020603050405020304" pitchFamily="18" charset="0"/>
                <a:cs typeface="Times New Roman" panose="02020603050405020304" pitchFamily="18" charset="0"/>
              </a:rPr>
              <a:t>FY2024 Enrollment increase anticipated</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7"/>
          <a:stretch>
            <a:fillRect/>
          </a:stretch>
        </p:blipFill>
        <p:spPr>
          <a:xfrm>
            <a:off x="7642239" y="3434576"/>
            <a:ext cx="4038797" cy="2831442"/>
          </a:xfrm>
          <a:prstGeom prst="rect">
            <a:avLst/>
          </a:prstGeom>
        </p:spPr>
      </p:pic>
    </p:spTree>
    <p:extLst>
      <p:ext uri="{BB962C8B-B14F-4D97-AF65-F5344CB8AC3E}">
        <p14:creationId xmlns:p14="http://schemas.microsoft.com/office/powerpoint/2010/main" val="833321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979" y="483497"/>
            <a:ext cx="2989792" cy="945253"/>
          </a:xfrm>
          <a:ln cap="rnd">
            <a:solidFill>
              <a:schemeClr val="tx1"/>
            </a:solidFill>
          </a:ln>
        </p:spPr>
        <p:txBody>
          <a:bodyPr>
            <a:noAutofit/>
          </a:bodyPr>
          <a:lstStyle/>
          <a:p>
            <a:pPr algn="ctr"/>
            <a:r>
              <a:rPr lang="en-US" sz="4000" b="1" smtClean="0">
                <a:solidFill>
                  <a:schemeClr val="tx1"/>
                </a:solidFill>
                <a:latin typeface="Times New Roman" panose="02020603050405020304" pitchFamily="18" charset="0"/>
                <a:cs typeface="Times New Roman" panose="02020603050405020304" pitchFamily="18" charset="0"/>
              </a:rPr>
              <a:t>Debt Service </a:t>
            </a:r>
            <a:br>
              <a:rPr lang="en-US" sz="4000" b="1" smtClean="0">
                <a:solidFill>
                  <a:schemeClr val="tx1"/>
                </a:solidFill>
                <a:latin typeface="Times New Roman" panose="02020603050405020304" pitchFamily="18" charset="0"/>
                <a:cs typeface="Times New Roman" panose="02020603050405020304" pitchFamily="18" charset="0"/>
              </a:rPr>
            </a:br>
            <a:r>
              <a:rPr lang="en-US" sz="4000" b="1" smtClean="0">
                <a:latin typeface="Times New Roman" panose="02020603050405020304" pitchFamily="18" charset="0"/>
                <a:cs typeface="Times New Roman" panose="02020603050405020304" pitchFamily="18" charset="0"/>
              </a:rPr>
              <a:t>FY2022</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0686" y="1688465"/>
            <a:ext cx="11033842" cy="4930544"/>
          </a:xfrm>
        </p:spPr>
        <p:txBody>
          <a:bodyPr>
            <a:normAutofit fontScale="62500" lnSpcReduction="20000"/>
          </a:bodyPr>
          <a:lstStyle/>
          <a:p>
            <a:pPr algn="just">
              <a:lnSpc>
                <a:spcPct val="120000"/>
              </a:lnSpc>
            </a:pPr>
            <a:r>
              <a:rPr lang="en-US" dirty="0" smtClean="0">
                <a:latin typeface="Times New Roman" panose="02020603050405020304" pitchFamily="18" charset="0"/>
                <a:cs typeface="Times New Roman" panose="02020603050405020304" pitchFamily="18" charset="0"/>
              </a:rPr>
              <a:t>Total Debt Service Expended for FY2022 - $6,8821,451 or 10% of the Total Budget</a:t>
            </a:r>
          </a:p>
          <a:p>
            <a:pPr algn="just">
              <a:lnSpc>
                <a:spcPct val="120000"/>
              </a:lnSpc>
            </a:pPr>
            <a:r>
              <a:rPr lang="en-US" dirty="0" smtClean="0">
                <a:latin typeface="Times New Roman" panose="02020603050405020304" pitchFamily="18" charset="0"/>
                <a:cs typeface="Times New Roman" panose="02020603050405020304" pitchFamily="18" charset="0"/>
              </a:rPr>
              <a:t>Debt service consists of exempt (63%), non-exempt (27%)  and funded debt (10%)</a:t>
            </a:r>
          </a:p>
          <a:p>
            <a:pPr algn="just">
              <a:lnSpc>
                <a:spcPct val="120000"/>
              </a:lnSpc>
            </a:pPr>
            <a:r>
              <a:rPr lang="en-US" dirty="0" smtClean="0">
                <a:latin typeface="Times New Roman" panose="02020603050405020304" pitchFamily="18" charset="0"/>
                <a:cs typeface="Times New Roman" panose="02020603050405020304" pitchFamily="18" charset="0"/>
              </a:rPr>
              <a:t>Budgeted debt service costs decreased approximately $500K from FY2021</a:t>
            </a:r>
          </a:p>
          <a:p>
            <a:pPr algn="just">
              <a:lnSpc>
                <a:spcPct val="120000"/>
              </a:lnSpc>
            </a:pPr>
            <a:r>
              <a:rPr lang="en-US" dirty="0" smtClean="0">
                <a:latin typeface="Times New Roman" panose="02020603050405020304" pitchFamily="18" charset="0"/>
                <a:cs typeface="Times New Roman" panose="02020603050405020304" pitchFamily="18" charset="0"/>
              </a:rPr>
              <a:t>No permanent financing during FY22</a:t>
            </a:r>
          </a:p>
          <a:p>
            <a:pPr algn="just">
              <a:lnSpc>
                <a:spcPct val="120000"/>
              </a:lnSpc>
            </a:pPr>
            <a:r>
              <a:rPr lang="en-US" dirty="0" smtClean="0">
                <a:latin typeface="Times New Roman" panose="02020603050405020304" pitchFamily="18" charset="0"/>
                <a:cs typeface="Times New Roman" panose="02020603050405020304" pitchFamily="18" charset="0"/>
              </a:rPr>
              <a:t>Short-term notes will be renewed with the intent to permanently finance when school projects (including </a:t>
            </a:r>
            <a:r>
              <a:rPr lang="en-US" dirty="0" err="1" smtClean="0">
                <a:latin typeface="Times New Roman" panose="02020603050405020304" pitchFamily="18" charset="0"/>
                <a:cs typeface="Times New Roman" panose="02020603050405020304" pitchFamily="18" charset="0"/>
              </a:rPr>
              <a:t>MSBA</a:t>
            </a:r>
            <a:r>
              <a:rPr lang="en-US" dirty="0" smtClean="0">
                <a:latin typeface="Times New Roman" panose="02020603050405020304" pitchFamily="18" charset="0"/>
                <a:cs typeface="Times New Roman" panose="02020603050405020304" pitchFamily="18" charset="0"/>
              </a:rPr>
              <a:t> audits) are finalized – in the meantime, we will continue to pay down short-term notes as </a:t>
            </a:r>
            <a:r>
              <a:rPr lang="en-US" dirty="0">
                <a:latin typeface="Times New Roman" panose="02020603050405020304" pitchFamily="18" charset="0"/>
                <a:cs typeface="Times New Roman" panose="02020603050405020304" pitchFamily="18" charset="0"/>
              </a:rPr>
              <a:t>required –$270K was paid down on short term notes </a:t>
            </a:r>
            <a:r>
              <a:rPr lang="en-US" dirty="0" smtClean="0">
                <a:latin typeface="Times New Roman" panose="02020603050405020304" pitchFamily="18" charset="0"/>
                <a:cs typeface="Times New Roman" panose="02020603050405020304" pitchFamily="18" charset="0"/>
              </a:rPr>
              <a:t>in FY22.</a:t>
            </a: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smtClean="0">
                <a:latin typeface="Times New Roman" panose="02020603050405020304" pitchFamily="18" charset="0"/>
                <a:cs typeface="Times New Roman" panose="02020603050405020304" pitchFamily="18" charset="0"/>
              </a:rPr>
              <a:t>Reduction in outstanding debt/expense will help mitigate the affordability future obligations - Tax Exempt Lease and </a:t>
            </a:r>
            <a:r>
              <a:rPr lang="en-US" dirty="0" err="1" smtClean="0">
                <a:latin typeface="Times New Roman" panose="02020603050405020304" pitchFamily="18" charset="0"/>
                <a:cs typeface="Times New Roman" panose="02020603050405020304" pitchFamily="18" charset="0"/>
              </a:rPr>
              <a:t>SRF</a:t>
            </a:r>
            <a:r>
              <a:rPr lang="en-US" dirty="0" smtClean="0">
                <a:latin typeface="Times New Roman" panose="02020603050405020304" pitchFamily="18" charset="0"/>
                <a:cs typeface="Times New Roman" panose="02020603050405020304" pitchFamily="18" charset="0"/>
              </a:rPr>
              <a:t> loan set to be added in FY24</a:t>
            </a:r>
          </a:p>
          <a:p>
            <a:pPr algn="just">
              <a:lnSpc>
                <a:spcPct val="120000"/>
              </a:lnSpc>
            </a:pPr>
            <a:r>
              <a:rPr lang="en-US" dirty="0" smtClean="0">
                <a:latin typeface="Times New Roman" panose="02020603050405020304" pitchFamily="18" charset="0"/>
                <a:cs typeface="Times New Roman" panose="02020603050405020304" pitchFamily="18" charset="0"/>
              </a:rPr>
              <a:t>Financing strategy for future years utilizes off-budget revenue sources to finance capital items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(Capital Stabilization Fund) – this will take some of the pressure from debt off the operating budget</a:t>
            </a:r>
          </a:p>
          <a:p>
            <a:pPr algn="just">
              <a:lnSpc>
                <a:spcPct val="120000"/>
              </a:lnSpc>
            </a:pPr>
            <a:r>
              <a:rPr lang="en-US" dirty="0" smtClean="0">
                <a:latin typeface="Times New Roman" panose="02020603050405020304" pitchFamily="18" charset="0"/>
                <a:cs typeface="Times New Roman" panose="02020603050405020304" pitchFamily="18" charset="0"/>
              </a:rPr>
              <a:t>Total short-term debt (all funds) @ 6/30/2022 = $10,260,674</a:t>
            </a:r>
          </a:p>
          <a:p>
            <a:pPr algn="just">
              <a:lnSpc>
                <a:spcPct val="120000"/>
              </a:lnSpc>
            </a:pPr>
            <a:r>
              <a:rPr lang="en-US" dirty="0" smtClean="0">
                <a:latin typeface="Times New Roman" panose="02020603050405020304" pitchFamily="18" charset="0"/>
                <a:cs typeface="Times New Roman" panose="02020603050405020304" pitchFamily="18" charset="0"/>
              </a:rPr>
              <a:t>Total long-term debt  (all funds) @ 6/30/2022 =  $46,493,834 ($5,014,417 or 9.7%)</a:t>
            </a:r>
          </a:p>
        </p:txBody>
      </p:sp>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26</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54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235200"/>
            <a:ext cx="9144000" cy="2387600"/>
          </a:xfrm>
        </p:spPr>
        <p:txBody>
          <a:bodyPr>
            <a:normAutofit fontScale="90000"/>
          </a:bodyPr>
          <a:lstStyle/>
          <a:p>
            <a:r>
              <a:rPr lang="en-US" smtClean="0">
                <a:latin typeface="Times New Roman" panose="02020603050405020304" pitchFamily="18" charset="0"/>
                <a:cs typeface="Times New Roman" panose="02020603050405020304" pitchFamily="18" charset="0"/>
              </a:rPr>
              <a:t>Financial Policy </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Compliance &amp;</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Other Funds</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a:p>
        </p:txBody>
      </p:sp>
    </p:spTree>
    <p:extLst>
      <p:ext uri="{BB962C8B-B14F-4D97-AF65-F5344CB8AC3E}">
        <p14:creationId xmlns:p14="http://schemas.microsoft.com/office/powerpoint/2010/main" val="2431979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12" y="148281"/>
            <a:ext cx="11071652" cy="5892113"/>
          </a:xfrm>
        </p:spPr>
        <p:txBody>
          <a:bodyPr>
            <a:normAutofit fontScale="70000" lnSpcReduction="20000"/>
          </a:bodyPr>
          <a:lstStyle/>
          <a:p>
            <a:pPr marL="0" indent="0" algn="ctr">
              <a:buNone/>
            </a:pPr>
            <a:endParaRPr lang="en-US" sz="3900" dirty="0" smtClean="0">
              <a:latin typeface="Time new roman"/>
            </a:endParaRPr>
          </a:p>
          <a:p>
            <a:pPr marL="0" indent="0" algn="ctr">
              <a:buNone/>
            </a:pPr>
            <a:r>
              <a:rPr lang="en-US" sz="5000" dirty="0" smtClean="0">
                <a:latin typeface="Times New Roman" panose="02020603050405020304" pitchFamily="18" charset="0"/>
                <a:cs typeface="Times New Roman" panose="02020603050405020304" pitchFamily="18" charset="0"/>
              </a:rPr>
              <a:t>Financial Polices</a:t>
            </a:r>
          </a:p>
          <a:p>
            <a:pPr marL="0" indent="0">
              <a:buNone/>
            </a:pPr>
            <a:endParaRPr lang="en-US"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Free Cash </a:t>
            </a:r>
            <a:r>
              <a:rPr lang="en-US" dirty="0" smtClean="0">
                <a:latin typeface="Times New Roman" panose="02020603050405020304" pitchFamily="18" charset="0"/>
                <a:cs typeface="Times New Roman" panose="02020603050405020304" pitchFamily="18" charset="0"/>
              </a:rPr>
              <a:t>– to have certified Free Cash balance of at least 5% of the current Fiscal Year General Fund Operating Budget (</a:t>
            </a:r>
            <a:r>
              <a:rPr lang="en-US" dirty="0" err="1" smtClean="0">
                <a:latin typeface="Times New Roman" panose="02020603050405020304" pitchFamily="18" charset="0"/>
                <a:cs typeface="Times New Roman" panose="02020603050405020304" pitchFamily="18" charset="0"/>
              </a:rPr>
              <a:t>GFOB</a:t>
            </a:r>
            <a:r>
              <a:rPr lang="en-US" dirty="0" smtClean="0">
                <a:latin typeface="Times New Roman" panose="02020603050405020304" pitchFamily="18" charset="0"/>
                <a:cs typeface="Times New Roman" panose="02020603050405020304" pitchFamily="18" charset="0"/>
              </a:rPr>
              <a:t>) at the beginning and during the fiscal year; Certified Free Cash at July 1, 2022 was $9,493,497 or 12.9% of the </a:t>
            </a:r>
            <a:r>
              <a:rPr lang="en-US" dirty="0" err="1" smtClean="0">
                <a:latin typeface="Times New Roman" panose="02020603050405020304" pitchFamily="18" charset="0"/>
                <a:cs typeface="Times New Roman" panose="02020603050405020304" pitchFamily="18" charset="0"/>
              </a:rPr>
              <a:t>GFOB</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Stabilization Fund </a:t>
            </a:r>
            <a:r>
              <a:rPr lang="en-US" dirty="0" smtClean="0">
                <a:latin typeface="Times New Roman" panose="02020603050405020304" pitchFamily="18" charset="0"/>
                <a:cs typeface="Times New Roman" panose="02020603050405020304" pitchFamily="18" charset="0"/>
              </a:rPr>
              <a:t>– to maintain a long term Stabilization Fund for unforeseen emergency expenses and capital projects in accordance with </a:t>
            </a:r>
            <a:r>
              <a:rPr lang="en-US" dirty="0" err="1" smtClean="0">
                <a:latin typeface="Times New Roman" panose="02020603050405020304" pitchFamily="18" charset="0"/>
                <a:cs typeface="Times New Roman" panose="02020603050405020304" pitchFamily="18" charset="0"/>
              </a:rPr>
              <a:t>MGL</a:t>
            </a:r>
            <a:r>
              <a:rPr lang="en-US" dirty="0" smtClean="0">
                <a:latin typeface="Times New Roman" panose="02020603050405020304" pitchFamily="18" charset="0"/>
                <a:cs typeface="Times New Roman" panose="02020603050405020304" pitchFamily="18" charset="0"/>
              </a:rPr>
              <a:t> C40 §5B and to maintain a balance of at least 6% of the </a:t>
            </a:r>
            <a:r>
              <a:rPr lang="en-US" dirty="0" err="1" smtClean="0">
                <a:latin typeface="Times New Roman" panose="02020603050405020304" pitchFamily="18" charset="0"/>
                <a:cs typeface="Times New Roman" panose="02020603050405020304" pitchFamily="18" charset="0"/>
              </a:rPr>
              <a:t>GFOB</a:t>
            </a:r>
            <a:r>
              <a:rPr lang="en-US" dirty="0" smtClean="0">
                <a:latin typeface="Times New Roman" panose="02020603050405020304" pitchFamily="18" charset="0"/>
                <a:cs typeface="Times New Roman" panose="02020603050405020304" pitchFamily="18" charset="0"/>
              </a:rPr>
              <a:t>; no transfers were need during fiscal 2021 to meet policy. Stabilization Fund balance at July 1, 2022 was $4,433,367 or 6% of </a:t>
            </a:r>
            <a:r>
              <a:rPr lang="en-US" dirty="0" err="1" smtClean="0">
                <a:latin typeface="Times New Roman" panose="02020603050405020304" pitchFamily="18" charset="0"/>
                <a:cs typeface="Times New Roman" panose="02020603050405020304" pitchFamily="18" charset="0"/>
              </a:rPr>
              <a:t>GFOB</a:t>
            </a:r>
            <a:r>
              <a:rPr lang="en-US" dirty="0" smtClean="0">
                <a:latin typeface="Times New Roman" panose="02020603050405020304" pitchFamily="18" charset="0"/>
                <a:cs typeface="Times New Roman" panose="02020603050405020304" pitchFamily="18" charset="0"/>
              </a:rPr>
              <a:t>.  Funds are reported at Fair Market Value and adjusted monthly.</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err="1" smtClean="0">
                <a:latin typeface="Times New Roman" panose="02020603050405020304" pitchFamily="18" charset="0"/>
                <a:cs typeface="Times New Roman" panose="02020603050405020304" pitchFamily="18" charset="0"/>
              </a:rPr>
              <a:t>OPEB</a:t>
            </a:r>
            <a:r>
              <a:rPr lang="en-US" b="1" dirty="0" smtClean="0">
                <a:latin typeface="Times New Roman" panose="02020603050405020304" pitchFamily="18" charset="0"/>
                <a:cs typeface="Times New Roman" panose="02020603050405020304" pitchFamily="18" charset="0"/>
              </a:rPr>
              <a:t> Trust Fund </a:t>
            </a:r>
            <a:r>
              <a:rPr lang="en-US" dirty="0" smtClean="0">
                <a:latin typeface="Times New Roman" panose="02020603050405020304" pitchFamily="18" charset="0"/>
                <a:cs typeface="Times New Roman" panose="02020603050405020304" pitchFamily="18" charset="0"/>
              </a:rPr>
              <a:t>- To maintain an </a:t>
            </a:r>
            <a:r>
              <a:rPr lang="en-US" dirty="0" err="1" smtClean="0">
                <a:latin typeface="Times New Roman" panose="02020603050405020304" pitchFamily="18" charset="0"/>
                <a:cs typeface="Times New Roman" panose="02020603050405020304" pitchFamily="18" charset="0"/>
              </a:rPr>
              <a:t>OPEB</a:t>
            </a:r>
            <a:r>
              <a:rPr lang="en-US" dirty="0" smtClean="0">
                <a:latin typeface="Times New Roman" panose="02020603050405020304" pitchFamily="18" charset="0"/>
                <a:cs typeface="Times New Roman" panose="02020603050405020304" pitchFamily="18" charset="0"/>
              </a:rPr>
              <a:t> Trust fund to accumulate funds for Other Post Employment Benefits.  The long term goal for the Trust Fund is to fully fund the </a:t>
            </a:r>
            <a:r>
              <a:rPr lang="en-US" dirty="0" err="1" smtClean="0">
                <a:latin typeface="Times New Roman" panose="02020603050405020304" pitchFamily="18" charset="0"/>
                <a:cs typeface="Times New Roman" panose="02020603050405020304" pitchFamily="18" charset="0"/>
              </a:rPr>
              <a:t>OPEB</a:t>
            </a:r>
            <a:r>
              <a:rPr lang="en-US" dirty="0" smtClean="0">
                <a:latin typeface="Times New Roman" panose="02020603050405020304" pitchFamily="18" charset="0"/>
                <a:cs typeface="Times New Roman" panose="02020603050405020304" pitchFamily="18" charset="0"/>
              </a:rPr>
              <a:t> Liability.  Beginning in fiscal 2019, </a:t>
            </a:r>
            <a:r>
              <a:rPr lang="en-US" dirty="0" err="1" smtClean="0">
                <a:latin typeface="Times New Roman" panose="02020603050405020304" pitchFamily="18" charset="0"/>
                <a:cs typeface="Times New Roman" panose="02020603050405020304" pitchFamily="18" charset="0"/>
              </a:rPr>
              <a:t>OPEB</a:t>
            </a:r>
            <a:r>
              <a:rPr lang="en-US" dirty="0" smtClean="0">
                <a:latin typeface="Times New Roman" panose="02020603050405020304" pitchFamily="18" charset="0"/>
                <a:cs typeface="Times New Roman" panose="02020603050405020304" pitchFamily="18" charset="0"/>
              </a:rPr>
              <a:t> expense was incorporated into the budget.  This is calculated as the amount previously budgeted plus 10% of the actual new growth for the current year.  The budgeted expense in FY2022 was $213,907.  The town will also strive to contribute 10% of excess free cash over policy to the fund at fall town </a:t>
            </a: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eetings.  In addition to the $213,907 budgeted, $805,000 was transferred to the trust in fiscal 2022.  Total trust balance at year end was $5,805,961. The net </a:t>
            </a:r>
            <a:r>
              <a:rPr lang="en-US" dirty="0" err="1" smtClean="0">
                <a:latin typeface="Times New Roman" panose="02020603050405020304" pitchFamily="18" charset="0"/>
                <a:cs typeface="Times New Roman" panose="02020603050405020304" pitchFamily="18" charset="0"/>
              </a:rPr>
              <a:t>OPEB</a:t>
            </a:r>
            <a:r>
              <a:rPr lang="en-US" dirty="0" smtClean="0">
                <a:latin typeface="Times New Roman" panose="02020603050405020304" pitchFamily="18" charset="0"/>
                <a:cs typeface="Times New Roman" panose="02020603050405020304" pitchFamily="18" charset="0"/>
              </a:rPr>
              <a:t> liability as of 6/30/2022 was $63,733,984. The liability is 8.91% funded</a:t>
            </a:r>
            <a:r>
              <a:rPr lang="en-US" dirty="0">
                <a:latin typeface="Times New Roman" panose="02020603050405020304" pitchFamily="18" charset="0"/>
                <a:cs typeface="Times New Roman" panose="02020603050405020304" pitchFamily="18" charset="0"/>
              </a:rPr>
              <a:t>. Based on our current funding schedule and contributions, the liability has reached it’s “tipping point.” The </a:t>
            </a:r>
            <a:r>
              <a:rPr lang="en-US" dirty="0" smtClean="0">
                <a:latin typeface="Times New Roman" panose="02020603050405020304" pitchFamily="18" charset="0"/>
                <a:cs typeface="Times New Roman" panose="02020603050405020304" pitchFamily="18" charset="0"/>
              </a:rPr>
              <a:t>liability has decreased more than 50% from the prior year valuation.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a:p>
        </p:txBody>
      </p:sp>
    </p:spTree>
    <p:extLst>
      <p:ext uri="{BB962C8B-B14F-4D97-AF65-F5344CB8AC3E}">
        <p14:creationId xmlns:p14="http://schemas.microsoft.com/office/powerpoint/2010/main" val="1654615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29</a:t>
            </a:fld>
            <a:endParaRPr lang="en-US">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836002227"/>
              </p:ext>
            </p:extLst>
          </p:nvPr>
        </p:nvGraphicFramePr>
        <p:xfrm>
          <a:off x="59532" y="427038"/>
          <a:ext cx="12072937" cy="6003925"/>
        </p:xfrm>
        <a:graphic>
          <a:graphicData uri="http://schemas.openxmlformats.org/presentationml/2006/ole">
            <mc:AlternateContent xmlns:mc="http://schemas.openxmlformats.org/markup-compatibility/2006">
              <mc:Choice xmlns:v="urn:schemas-microsoft-com:vml" Requires="v">
                <p:oleObj spid="_x0000_s9351" name="Worksheet" r:id="rId5" imgW="9007053" imgH="4480466" progId="Excel.Sheet.8">
                  <p:embed/>
                </p:oleObj>
              </mc:Choice>
              <mc:Fallback>
                <p:oleObj name="Worksheet" r:id="rId5" imgW="9007053" imgH="4480466" progId="Excel.Sheet.8">
                  <p:embed/>
                  <p:pic>
                    <p:nvPicPr>
                      <p:cNvPr id="0" name=""/>
                      <p:cNvPicPr/>
                      <p:nvPr/>
                    </p:nvPicPr>
                    <p:blipFill>
                      <a:blip r:embed="rId6"/>
                      <a:stretch>
                        <a:fillRect/>
                      </a:stretch>
                    </p:blipFill>
                    <p:spPr>
                      <a:xfrm>
                        <a:off x="59532" y="427038"/>
                        <a:ext cx="12072937" cy="6003925"/>
                      </a:xfrm>
                      <a:prstGeom prst="rect">
                        <a:avLst/>
                      </a:prstGeom>
                    </p:spPr>
                  </p:pic>
                </p:oleObj>
              </mc:Fallback>
            </mc:AlternateContent>
          </a:graphicData>
        </a:graphic>
      </p:graphicFrame>
    </p:spTree>
    <p:extLst>
      <p:ext uri="{BB962C8B-B14F-4D97-AF65-F5344CB8AC3E}">
        <p14:creationId xmlns:p14="http://schemas.microsoft.com/office/powerpoint/2010/main" val="252529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131875857"/>
              </p:ext>
            </p:extLst>
          </p:nvPr>
        </p:nvGraphicFramePr>
        <p:xfrm>
          <a:off x="2314575" y="409575"/>
          <a:ext cx="7562850" cy="6326188"/>
        </p:xfrm>
        <a:graphic>
          <a:graphicData uri="http://schemas.openxmlformats.org/presentationml/2006/ole">
            <mc:AlternateContent xmlns:mc="http://schemas.openxmlformats.org/markup-compatibility/2006">
              <mc:Choice xmlns:v="urn:schemas-microsoft-com:vml" Requires="v">
                <p:oleObj spid="_x0000_s5257" name="Worksheet" r:id="rId5" imgW="6812493" imgH="5699634" progId="Excel.Sheet.12">
                  <p:embed/>
                </p:oleObj>
              </mc:Choice>
              <mc:Fallback>
                <p:oleObj name="Worksheet" r:id="rId5" imgW="6812493" imgH="5699634" progId="Excel.Sheet.12">
                  <p:embed/>
                  <p:pic>
                    <p:nvPicPr>
                      <p:cNvPr id="0" name=""/>
                      <p:cNvPicPr/>
                      <p:nvPr/>
                    </p:nvPicPr>
                    <p:blipFill>
                      <a:blip r:embed="rId6"/>
                      <a:stretch>
                        <a:fillRect/>
                      </a:stretch>
                    </p:blipFill>
                    <p:spPr>
                      <a:xfrm>
                        <a:off x="2314575" y="409575"/>
                        <a:ext cx="7562850" cy="632618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3</a:t>
            </a:fld>
            <a:endParaRPr lang="en-US">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1435534" y="2575258"/>
            <a:ext cx="3159574" cy="3948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614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6740"/>
            <a:ext cx="10058400" cy="637172"/>
          </a:xfrm>
        </p:spPr>
        <p:txBody>
          <a:bodyPr>
            <a:noAutofit/>
          </a:bodyPr>
          <a:lstStyle/>
          <a:p>
            <a:pPr algn="ctr"/>
            <a:r>
              <a:rPr lang="en-US" sz="2800" b="1" smtClean="0">
                <a:latin typeface="Times New Roman" panose="02020603050405020304" pitchFamily="18" charset="0"/>
                <a:cs typeface="Times New Roman" panose="02020603050405020304" pitchFamily="18" charset="0"/>
              </a:rPr>
              <a:t>Free Cash to Financial Policy</a:t>
            </a:r>
            <a:endParaRPr lang="en-US" sz="2800" b="1">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15994512"/>
              </p:ext>
            </p:extLst>
          </p:nvPr>
        </p:nvGraphicFramePr>
        <p:xfrm>
          <a:off x="187516" y="789492"/>
          <a:ext cx="11484460" cy="573780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9202783" y="6497450"/>
            <a:ext cx="2743200" cy="365125"/>
          </a:xfrm>
        </p:spPr>
        <p:txBody>
          <a:bodyPr/>
          <a:lstStyle/>
          <a:p>
            <a:r>
              <a:rPr lang="en-US" smtClean="0">
                <a:latin typeface="Times New Roman" panose="02020603050405020304" pitchFamily="18" charset="0"/>
                <a:cs typeface="Times New Roman" panose="02020603050405020304" pitchFamily="18" charset="0"/>
              </a:rPr>
              <a:t>28</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33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31</a:t>
            </a:fld>
            <a:endParaRPr lang="en-US">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201030865"/>
              </p:ext>
            </p:extLst>
          </p:nvPr>
        </p:nvGraphicFramePr>
        <p:xfrm>
          <a:off x="2482627" y="188870"/>
          <a:ext cx="7275732" cy="5255617"/>
        </p:xfrm>
        <a:graphic>
          <a:graphicData uri="http://schemas.openxmlformats.org/presentationml/2006/ole">
            <mc:AlternateContent xmlns:mc="http://schemas.openxmlformats.org/markup-compatibility/2006">
              <mc:Choice xmlns:v="urn:schemas-microsoft-com:vml" Requires="v">
                <p:oleObj spid="_x0000_s11392" name="Worksheet" r:id="rId5" imgW="6614302" imgH="4777834" progId="Excel.Sheet.8">
                  <p:embed/>
                </p:oleObj>
              </mc:Choice>
              <mc:Fallback>
                <p:oleObj name="Worksheet" r:id="rId5" imgW="6614302" imgH="4777834" progId="Excel.Sheet.8">
                  <p:embed/>
                  <p:pic>
                    <p:nvPicPr>
                      <p:cNvPr id="0" name=""/>
                      <p:cNvPicPr/>
                      <p:nvPr/>
                    </p:nvPicPr>
                    <p:blipFill>
                      <a:blip r:embed="rId6"/>
                      <a:stretch>
                        <a:fillRect/>
                      </a:stretch>
                    </p:blipFill>
                    <p:spPr>
                      <a:xfrm>
                        <a:off x="2482627" y="188870"/>
                        <a:ext cx="7275732" cy="5255617"/>
                      </a:xfrm>
                      <a:prstGeom prst="rect">
                        <a:avLst/>
                      </a:prstGeom>
                    </p:spPr>
                  </p:pic>
                </p:oleObj>
              </mc:Fallback>
            </mc:AlternateContent>
          </a:graphicData>
        </a:graphic>
      </p:graphicFrame>
    </p:spTree>
    <p:extLst>
      <p:ext uri="{BB962C8B-B14F-4D97-AF65-F5344CB8AC3E}">
        <p14:creationId xmlns:p14="http://schemas.microsoft.com/office/powerpoint/2010/main" val="4010686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32</a:t>
            </a:fld>
            <a:endParaRPr lang="en-US">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569926262"/>
              </p:ext>
            </p:extLst>
          </p:nvPr>
        </p:nvGraphicFramePr>
        <p:xfrm>
          <a:off x="835025" y="615950"/>
          <a:ext cx="10668000" cy="5133975"/>
        </p:xfrm>
        <a:graphic>
          <a:graphicData uri="http://schemas.openxmlformats.org/presentationml/2006/ole">
            <mc:AlternateContent xmlns:mc="http://schemas.openxmlformats.org/markup-compatibility/2006">
              <mc:Choice xmlns:v="urn:schemas-microsoft-com:vml" Requires="v">
                <p:oleObj spid="_x0000_s10372" name="Worksheet" r:id="rId5" imgW="8770585" imgH="4221276" progId="Excel.Sheet.8">
                  <p:embed/>
                </p:oleObj>
              </mc:Choice>
              <mc:Fallback>
                <p:oleObj name="Worksheet" r:id="rId5" imgW="8770585" imgH="4221276" progId="Excel.Sheet.8">
                  <p:embed/>
                  <p:pic>
                    <p:nvPicPr>
                      <p:cNvPr id="0" name=""/>
                      <p:cNvPicPr/>
                      <p:nvPr/>
                    </p:nvPicPr>
                    <p:blipFill>
                      <a:blip r:embed="rId6"/>
                      <a:stretch>
                        <a:fillRect/>
                      </a:stretch>
                    </p:blipFill>
                    <p:spPr>
                      <a:xfrm>
                        <a:off x="835025" y="615950"/>
                        <a:ext cx="10668000" cy="5133975"/>
                      </a:xfrm>
                      <a:prstGeom prst="rect">
                        <a:avLst/>
                      </a:prstGeom>
                    </p:spPr>
                  </p:pic>
                </p:oleObj>
              </mc:Fallback>
            </mc:AlternateContent>
          </a:graphicData>
        </a:graphic>
      </p:graphicFrame>
    </p:spTree>
    <p:extLst>
      <p:ext uri="{BB962C8B-B14F-4D97-AF65-F5344CB8AC3E}">
        <p14:creationId xmlns:p14="http://schemas.microsoft.com/office/powerpoint/2010/main" val="1683690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838203767"/>
              </p:ext>
            </p:extLst>
          </p:nvPr>
        </p:nvGraphicFramePr>
        <p:xfrm>
          <a:off x="1306286" y="1916113"/>
          <a:ext cx="9642021" cy="3303587"/>
        </p:xfrm>
        <a:graphic>
          <a:graphicData uri="http://schemas.openxmlformats.org/presentationml/2006/ole">
            <mc:AlternateContent xmlns:mc="http://schemas.openxmlformats.org/markup-compatibility/2006">
              <mc:Choice xmlns:v="urn:schemas-microsoft-com:vml" Requires="v">
                <p:oleObj spid="_x0000_s12415" name="Worksheet" r:id="rId5" imgW="7170597" imgH="2804003" progId="Excel.Sheet.8">
                  <p:embed/>
                </p:oleObj>
              </mc:Choice>
              <mc:Fallback>
                <p:oleObj name="Worksheet" r:id="rId5" imgW="7170597" imgH="2804003" progId="Excel.Sheet.8">
                  <p:embed/>
                  <p:pic>
                    <p:nvPicPr>
                      <p:cNvPr id="0" name=""/>
                      <p:cNvPicPr/>
                      <p:nvPr/>
                    </p:nvPicPr>
                    <p:blipFill>
                      <a:blip r:embed="rId6"/>
                      <a:stretch>
                        <a:fillRect/>
                      </a:stretch>
                    </p:blipFill>
                    <p:spPr>
                      <a:xfrm>
                        <a:off x="1306286" y="1916113"/>
                        <a:ext cx="9642021" cy="3303587"/>
                      </a:xfrm>
                      <a:prstGeom prst="rect">
                        <a:avLst/>
                      </a:prstGeom>
                      <a:ln>
                        <a:solidFill>
                          <a:schemeClr val="tx1"/>
                        </a:solidFill>
                      </a:ln>
                    </p:spPr>
                  </p:pic>
                </p:oleObj>
              </mc:Fallback>
            </mc:AlternateContent>
          </a:graphicData>
        </a:graphic>
      </p:graphicFrame>
      <p:sp>
        <p:nvSpPr>
          <p:cNvPr id="2" name="Rectangle 1"/>
          <p:cNvSpPr/>
          <p:nvPr/>
        </p:nvSpPr>
        <p:spPr>
          <a:xfrm>
            <a:off x="1247095" y="413089"/>
            <a:ext cx="9697810" cy="1261884"/>
          </a:xfrm>
          <a:prstGeom prst="rect">
            <a:avLst/>
          </a:prstGeom>
          <a:ln>
            <a:solidFill>
              <a:schemeClr val="tx1"/>
            </a:solidFill>
          </a:ln>
        </p:spPr>
        <p:txBody>
          <a:bodyPr wrap="square">
            <a:spAutoFit/>
          </a:bodyPr>
          <a:lstStyle/>
          <a:p>
            <a:r>
              <a:rPr lang="en-US" sz="1600" b="1" dirty="0">
                <a:latin typeface="Times New Roman" panose="02020603050405020304" pitchFamily="18" charset="0"/>
                <a:cs typeface="Times New Roman" panose="02020603050405020304" pitchFamily="18" charset="0"/>
              </a:rPr>
              <a:t>Receipts Reserved for </a:t>
            </a:r>
            <a:r>
              <a:rPr lang="en-US" sz="1600" b="1" dirty="0" smtClean="0">
                <a:latin typeface="Times New Roman" panose="02020603050405020304" pitchFamily="18" charset="0"/>
                <a:cs typeface="Times New Roman" panose="02020603050405020304" pitchFamily="18" charset="0"/>
              </a:rPr>
              <a:t>Appropriation</a:t>
            </a:r>
          </a:p>
          <a:p>
            <a:r>
              <a:rPr lang="en-US" sz="1600" dirty="0" smtClean="0">
                <a:latin typeface="Times New Roman" panose="02020603050405020304" pitchFamily="18" charset="0"/>
                <a:cs typeface="Times New Roman" panose="02020603050405020304" pitchFamily="18" charset="0"/>
              </a:rPr>
              <a:t>Proceeds </a:t>
            </a:r>
            <a:r>
              <a:rPr lang="en-US" sz="1600" dirty="0">
                <a:latin typeface="Times New Roman" panose="02020603050405020304" pitchFamily="18" charset="0"/>
                <a:cs typeface="Times New Roman" panose="02020603050405020304" pitchFamily="18" charset="0"/>
              </a:rPr>
              <a:t>that are earmarked by law and placed in separate accounts for appropriation for particular purposes. For example, parking meter proceeds may be appropriated to offset certain expenses for parking meters and the regulation of parking and other traffic </a:t>
            </a:r>
            <a:r>
              <a:rPr lang="en-US" sz="1600" dirty="0" smtClean="0">
                <a:latin typeface="Times New Roman" panose="02020603050405020304" pitchFamily="18" charset="0"/>
                <a:cs typeface="Times New Roman" panose="02020603050405020304" pitchFamily="18" charset="0"/>
              </a:rPr>
              <a:t>activities</a:t>
            </a:r>
          </a:p>
          <a:p>
            <a:r>
              <a:rPr lang="en-US" sz="1200" dirty="0" smtClean="0">
                <a:latin typeface="Times New Roman" panose="02020603050405020304" pitchFamily="18" charset="0"/>
                <a:cs typeface="Times New Roman" panose="02020603050405020304" pitchFamily="18" charset="0"/>
              </a:rPr>
              <a:t>Source: MA </a:t>
            </a:r>
            <a:r>
              <a:rPr lang="en-US" sz="1200" dirty="0" err="1">
                <a:latin typeface="Times New Roman" panose="02020603050405020304" pitchFamily="18" charset="0"/>
                <a:cs typeface="Times New Roman" panose="02020603050405020304" pitchFamily="18" charset="0"/>
              </a:rPr>
              <a:t>DOR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DLS</a:t>
            </a:r>
            <a:r>
              <a:rPr lang="en-US" sz="1200" dirty="0">
                <a:latin typeface="Times New Roman" panose="02020603050405020304" pitchFamily="18" charset="0"/>
                <a:cs typeface="Times New Roman" panose="02020603050405020304" pitchFamily="18" charset="0"/>
              </a:rPr>
              <a:t>, Municipal Finance Glossary, May </a:t>
            </a:r>
            <a:r>
              <a:rPr lang="en-US" sz="1200" dirty="0" smtClean="0">
                <a:latin typeface="Times New Roman" panose="02020603050405020304" pitchFamily="18" charset="0"/>
                <a:cs typeface="Times New Roman" panose="02020603050405020304" pitchFamily="18" charset="0"/>
              </a:rPr>
              <a:t>2008</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540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9561"/>
            <a:ext cx="12192000" cy="734095"/>
          </a:xfrm>
        </p:spPr>
        <p:txBody>
          <a:bodyPr>
            <a:normAutofit fontScale="90000"/>
          </a:bodyPr>
          <a:lstStyle/>
          <a:p>
            <a:pPr algn="ctr"/>
            <a:r>
              <a:rPr lang="en-US" sz="3900" dirty="0" smtClean="0">
                <a:latin typeface="Times New Roman" panose="02020603050405020304" pitchFamily="18" charset="0"/>
                <a:cs typeface="Times New Roman" panose="02020603050405020304" pitchFamily="18" charset="0"/>
              </a:rPr>
              <a:t>FY22 Grant Funding Received</a:t>
            </a:r>
            <a:br>
              <a:rPr lang="en-US" sz="3900" dirty="0" smtClean="0">
                <a:latin typeface="Times New Roman" panose="02020603050405020304" pitchFamily="18" charset="0"/>
                <a:cs typeface="Times New Roman" panose="02020603050405020304" pitchFamily="18" charset="0"/>
              </a:rPr>
            </a:br>
            <a:r>
              <a:rPr lang="en-US" sz="3900" dirty="0" smtClean="0">
                <a:latin typeface="Times New Roman" panose="02020603050405020304" pitchFamily="18" charset="0"/>
                <a:cs typeface="Times New Roman" panose="02020603050405020304" pitchFamily="18" charset="0"/>
              </a:rPr>
              <a:t>(Outside General Fund Budget)</a:t>
            </a:r>
            <a:endParaRPr lang="en-US" sz="3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3023" y="3391660"/>
            <a:ext cx="10838619" cy="3329815"/>
          </a:xfrm>
          <a:ln>
            <a:noFill/>
          </a:ln>
        </p:spPr>
        <p:txBody>
          <a:bodyPr numCol="2">
            <a:normAutofit fontScale="92500" lnSpcReduction="20000"/>
          </a:bodyPr>
          <a:lstStyle/>
          <a:p>
            <a:r>
              <a:rPr lang="en-US" sz="1900" dirty="0">
                <a:latin typeface="Times New Roman" panose="02020603050405020304" pitchFamily="18" charset="0"/>
                <a:cs typeface="Times New Roman" panose="02020603050405020304" pitchFamily="18" charset="0"/>
              </a:rPr>
              <a:t>Chapter 90, State Aid to Highways = </a:t>
            </a:r>
            <a:r>
              <a:rPr lang="en-US" sz="1900" dirty="0" smtClean="0">
                <a:latin typeface="Times New Roman" panose="02020603050405020304" pitchFamily="18" charset="0"/>
                <a:cs typeface="Times New Roman" panose="02020603050405020304" pitchFamily="18" charset="0"/>
              </a:rPr>
              <a:t>$2,506,828</a:t>
            </a:r>
          </a:p>
          <a:p>
            <a:r>
              <a:rPr lang="en-US" sz="1900" dirty="0" err="1" smtClean="0">
                <a:latin typeface="Times New Roman" panose="02020603050405020304" pitchFamily="18" charset="0"/>
                <a:cs typeface="Times New Roman" panose="02020603050405020304" pitchFamily="18" charset="0"/>
              </a:rPr>
              <a:t>COMIRS</a:t>
            </a:r>
            <a:r>
              <a:rPr lang="en-US" sz="1900" dirty="0" smtClean="0">
                <a:latin typeface="Times New Roman" panose="02020603050405020304" pitchFamily="18" charset="0"/>
                <a:cs typeface="Times New Roman" panose="02020603050405020304" pitchFamily="18" charset="0"/>
              </a:rPr>
              <a:t> Radio Upgrade = $214,893</a:t>
            </a:r>
            <a:endParaRPr lang="en-US" sz="1900" dirty="0">
              <a:latin typeface="Times New Roman" panose="02020603050405020304" pitchFamily="18" charset="0"/>
              <a:cs typeface="Times New Roman" panose="02020603050405020304" pitchFamily="18" charset="0"/>
            </a:endParaRPr>
          </a:p>
          <a:p>
            <a:r>
              <a:rPr lang="en-US" sz="1900" dirty="0" smtClean="0">
                <a:latin typeface="Times New Roman" panose="02020603050405020304" pitchFamily="18" charset="0"/>
                <a:cs typeface="Times New Roman" panose="02020603050405020304" pitchFamily="18" charset="0"/>
              </a:rPr>
              <a:t>CARES Act Coronavirus Relief Fund = $214,893</a:t>
            </a:r>
          </a:p>
          <a:p>
            <a:r>
              <a:rPr lang="en-US" sz="1900" dirty="0">
                <a:latin typeface="Times New Roman" panose="02020603050405020304" pitchFamily="18" charset="0"/>
                <a:cs typeface="Times New Roman" panose="02020603050405020304" pitchFamily="18" charset="0"/>
              </a:rPr>
              <a:t>State 911 Support &amp; Training = </a:t>
            </a:r>
            <a:r>
              <a:rPr lang="en-US" sz="1900" dirty="0" smtClean="0">
                <a:latin typeface="Times New Roman" panose="02020603050405020304" pitchFamily="18" charset="0"/>
                <a:cs typeface="Times New Roman" panose="02020603050405020304" pitchFamily="18" charset="0"/>
              </a:rPr>
              <a:t>$125,442</a:t>
            </a:r>
            <a:endParaRPr lang="en-US" sz="1900" dirty="0">
              <a:latin typeface="Times New Roman" panose="02020603050405020304" pitchFamily="18" charset="0"/>
              <a:cs typeface="Times New Roman" panose="02020603050405020304" pitchFamily="18" charset="0"/>
            </a:endParaRPr>
          </a:p>
          <a:p>
            <a:r>
              <a:rPr lang="en-US" sz="1900" dirty="0" smtClean="0">
                <a:latin typeface="Times New Roman" panose="02020603050405020304" pitchFamily="18" charset="0"/>
                <a:cs typeface="Times New Roman" panose="02020603050405020304" pitchFamily="18" charset="0"/>
              </a:rPr>
              <a:t>Dredging Grant = $110,566</a:t>
            </a:r>
          </a:p>
          <a:p>
            <a:r>
              <a:rPr lang="en-US" sz="1900" dirty="0" smtClean="0">
                <a:latin typeface="Times New Roman" panose="02020603050405020304" pitchFamily="18" charset="0"/>
                <a:cs typeface="Times New Roman" panose="02020603050405020304" pitchFamily="18" charset="0"/>
              </a:rPr>
              <a:t>FEMA (</a:t>
            </a:r>
            <a:r>
              <a:rPr lang="en-US" sz="1900" dirty="0" err="1" smtClean="0">
                <a:latin typeface="Times New Roman" panose="02020603050405020304" pitchFamily="18" charset="0"/>
                <a:cs typeface="Times New Roman" panose="02020603050405020304" pitchFamily="18" charset="0"/>
              </a:rPr>
              <a:t>COVID</a:t>
            </a:r>
            <a:r>
              <a:rPr lang="en-US" sz="1900" dirty="0" smtClean="0">
                <a:latin typeface="Times New Roman" panose="02020603050405020304" pitchFamily="18" charset="0"/>
                <a:cs typeface="Times New Roman" panose="02020603050405020304" pitchFamily="18" charset="0"/>
              </a:rPr>
              <a:t>) = $104,696</a:t>
            </a:r>
          </a:p>
          <a:p>
            <a:r>
              <a:rPr lang="en-US" sz="1900" dirty="0" smtClean="0">
                <a:latin typeface="Times New Roman" panose="02020603050405020304" pitchFamily="18" charset="0"/>
                <a:cs typeface="Times New Roman" panose="02020603050405020304" pitchFamily="18" charset="0"/>
              </a:rPr>
              <a:t>Bourne Rail Trail P1&amp;2 = $100,000</a:t>
            </a:r>
          </a:p>
          <a:p>
            <a:endParaRPr lang="en-US" sz="1900" dirty="0">
              <a:latin typeface="Times New Roman" panose="02020603050405020304" pitchFamily="18" charset="0"/>
              <a:cs typeface="Times New Roman" panose="02020603050405020304" pitchFamily="18" charset="0"/>
            </a:endParaRPr>
          </a:p>
          <a:p>
            <a:endParaRPr lang="en-US" sz="1900" dirty="0" smtClean="0">
              <a:latin typeface="Times New Roman" panose="02020603050405020304" pitchFamily="18" charset="0"/>
              <a:cs typeface="Times New Roman" panose="02020603050405020304" pitchFamily="18" charset="0"/>
            </a:endParaRPr>
          </a:p>
          <a:p>
            <a:endParaRPr lang="en-US" sz="1900" dirty="0">
              <a:latin typeface="Times New Roman" panose="02020603050405020304" pitchFamily="18" charset="0"/>
              <a:cs typeface="Times New Roman" panose="02020603050405020304" pitchFamily="18" charset="0"/>
            </a:endParaRPr>
          </a:p>
          <a:p>
            <a:r>
              <a:rPr lang="en-US" sz="1900" dirty="0" smtClean="0">
                <a:latin typeface="Times New Roman" panose="02020603050405020304" pitchFamily="18" charset="0"/>
                <a:cs typeface="Times New Roman" panose="02020603050405020304" pitchFamily="18" charset="0"/>
              </a:rPr>
              <a:t>School Circuit Breaker = $473,111</a:t>
            </a:r>
          </a:p>
          <a:p>
            <a:r>
              <a:rPr lang="en-US" sz="1900" dirty="0" smtClean="0">
                <a:latin typeface="Times New Roman" panose="02020603050405020304" pitchFamily="18" charset="0"/>
                <a:cs typeface="Times New Roman" panose="02020603050405020304" pitchFamily="18" charset="0"/>
              </a:rPr>
              <a:t>Special Education Cluster (94-142) = $722,093</a:t>
            </a:r>
          </a:p>
          <a:p>
            <a:r>
              <a:rPr lang="en-US" sz="1900" dirty="0" smtClean="0">
                <a:latin typeface="Times New Roman" panose="02020603050405020304" pitchFamily="18" charset="0"/>
                <a:cs typeface="Times New Roman" panose="02020603050405020304" pitchFamily="18" charset="0"/>
              </a:rPr>
              <a:t>Title I = $224,906</a:t>
            </a:r>
          </a:p>
          <a:p>
            <a:r>
              <a:rPr lang="en-US" sz="1900" dirty="0" smtClean="0">
                <a:latin typeface="Times New Roman" panose="02020603050405020304" pitchFamily="18" charset="0"/>
                <a:cs typeface="Times New Roman" panose="02020603050405020304" pitchFamily="18" charset="0"/>
              </a:rPr>
              <a:t>PL874 Grant (Federal Military Aid)  = $128,391</a:t>
            </a:r>
          </a:p>
          <a:p>
            <a:r>
              <a:rPr lang="en-US" sz="1900" dirty="0" smtClean="0">
                <a:latin typeface="Times New Roman" panose="02020603050405020304" pitchFamily="18" charset="0"/>
                <a:cs typeface="Times New Roman" panose="02020603050405020304" pitchFamily="18" charset="0"/>
              </a:rPr>
              <a:t>Foundation Reserve (State Military Aid) = $782,175</a:t>
            </a:r>
          </a:p>
          <a:p>
            <a:r>
              <a:rPr lang="en-US" sz="1900" dirty="0" smtClean="0">
                <a:latin typeface="Times New Roman" panose="02020603050405020304" pitchFamily="18" charset="0"/>
                <a:cs typeface="Times New Roman" panose="02020603050405020304" pitchFamily="18" charset="0"/>
              </a:rPr>
              <a:t>CARES </a:t>
            </a:r>
            <a:r>
              <a:rPr lang="en-US" sz="1900" dirty="0" err="1" smtClean="0">
                <a:latin typeface="Times New Roman" panose="02020603050405020304" pitchFamily="18" charset="0"/>
                <a:cs typeface="Times New Roman" panose="02020603050405020304" pitchFamily="18" charset="0"/>
              </a:rPr>
              <a:t>ESSER</a:t>
            </a:r>
            <a:r>
              <a:rPr lang="en-US" sz="1900" dirty="0" smtClean="0">
                <a:latin typeface="Times New Roman" panose="02020603050405020304" pitchFamily="18" charset="0"/>
                <a:cs typeface="Times New Roman" panose="02020603050405020304" pitchFamily="18" charset="0"/>
              </a:rPr>
              <a:t> II = $769,099</a:t>
            </a:r>
          </a:p>
          <a:p>
            <a:r>
              <a:rPr lang="en-US" sz="1900" dirty="0" smtClean="0">
                <a:latin typeface="Times New Roman" panose="02020603050405020304" pitchFamily="18" charset="0"/>
                <a:cs typeface="Times New Roman" panose="02020603050405020304" pitchFamily="18" charset="0"/>
              </a:rPr>
              <a:t>CARES </a:t>
            </a:r>
            <a:r>
              <a:rPr lang="en-US" sz="1900" dirty="0" err="1" smtClean="0">
                <a:latin typeface="Times New Roman" panose="02020603050405020304" pitchFamily="18" charset="0"/>
                <a:cs typeface="Times New Roman" panose="02020603050405020304" pitchFamily="18" charset="0"/>
              </a:rPr>
              <a:t>ESSER</a:t>
            </a:r>
            <a:r>
              <a:rPr lang="en-US" sz="1900" dirty="0" smtClean="0">
                <a:latin typeface="Times New Roman" panose="02020603050405020304" pitchFamily="18" charset="0"/>
                <a:cs typeface="Times New Roman" panose="02020603050405020304" pitchFamily="18" charset="0"/>
              </a:rPr>
              <a:t> III = $360,231</a:t>
            </a:r>
          </a:p>
          <a:p>
            <a:r>
              <a:rPr lang="en-US" sz="1900" dirty="0" err="1" smtClean="0">
                <a:latin typeface="Times New Roman" panose="02020603050405020304" pitchFamily="18" charset="0"/>
                <a:cs typeface="Times New Roman" panose="02020603050405020304" pitchFamily="18" charset="0"/>
              </a:rPr>
              <a:t>F.A.S.T</a:t>
            </a:r>
            <a:r>
              <a:rPr lang="en-US" sz="1900" dirty="0" smtClean="0">
                <a:latin typeface="Times New Roman" panose="02020603050405020304" pitchFamily="18" charset="0"/>
                <a:cs typeface="Times New Roman" panose="02020603050405020304" pitchFamily="18" charset="0"/>
              </a:rPr>
              <a:t>  = $129,843</a:t>
            </a:r>
          </a:p>
          <a:p>
            <a:r>
              <a:rPr lang="en-US" sz="1900" dirty="0" smtClean="0">
                <a:latin typeface="Times New Roman" panose="02020603050405020304" pitchFamily="18" charset="0"/>
                <a:cs typeface="Times New Roman" panose="02020603050405020304" pitchFamily="18" charset="0"/>
              </a:rPr>
              <a:t>Accelerating Literacy Learning = $100,950</a:t>
            </a: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34</a:t>
            </a:fld>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2703778" y="289035"/>
            <a:ext cx="6784445" cy="1569660"/>
          </a:xfrm>
          <a:prstGeom prst="rect">
            <a:avLst/>
          </a:prstGeom>
          <a:noFill/>
          <a:ln cmpd="sng">
            <a:solidFill>
              <a:schemeClr val="accent6"/>
            </a:solidFill>
          </a:ln>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Bourne Received more than </a:t>
            </a:r>
          </a:p>
          <a:p>
            <a:pPr algn="ctr"/>
            <a:r>
              <a:rPr lang="en-US" sz="3200" b="1" u="sng" dirty="0" smtClean="0">
                <a:latin typeface="Times New Roman" panose="02020603050405020304" pitchFamily="18" charset="0"/>
                <a:cs typeface="Times New Roman" panose="02020603050405020304" pitchFamily="18" charset="0"/>
              </a:rPr>
              <a:t>$7,000,000</a:t>
            </a:r>
          </a:p>
          <a:p>
            <a:pPr algn="ctr"/>
            <a:r>
              <a:rPr lang="en-US" sz="3200" dirty="0" smtClean="0">
                <a:latin typeface="Times New Roman" panose="02020603050405020304" pitchFamily="18" charset="0"/>
                <a:cs typeface="Times New Roman" panose="02020603050405020304" pitchFamily="18" charset="0"/>
              </a:rPr>
              <a:t> in grant funding during fiscal year 2022</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77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6921" cy="2012315"/>
          </a:xfrm>
        </p:spPr>
        <p:txBody>
          <a:bodyPr/>
          <a:lstStyle/>
          <a:p>
            <a:pPr algn="ctr"/>
            <a:r>
              <a:rPr lang="en-US" dirty="0" smtClean="0">
                <a:latin typeface="Times New Roman" panose="02020603050405020304" pitchFamily="18" charset="0"/>
                <a:cs typeface="Times New Roman" panose="02020603050405020304" pitchFamily="18" charset="0"/>
              </a:rPr>
              <a:t>American Rescue Plan Act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ARPA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2692" y="2432903"/>
            <a:ext cx="10893879" cy="3435692"/>
          </a:xfrm>
        </p:spPr>
        <p:txBody>
          <a:bodyPr>
            <a:normAutofit/>
          </a:bodyPr>
          <a:lstStyle/>
          <a:p>
            <a:r>
              <a:rPr lang="en-US" sz="2400" dirty="0" smtClean="0">
                <a:latin typeface="Times New Roman" panose="02020603050405020304" pitchFamily="18" charset="0"/>
                <a:cs typeface="Times New Roman" panose="02020603050405020304" pitchFamily="18" charset="0"/>
              </a:rPr>
              <a:t>Total Direct Funds Awarded = $2,068,460</a:t>
            </a:r>
          </a:p>
          <a:p>
            <a:r>
              <a:rPr lang="en-US" sz="2400" dirty="0" smtClean="0">
                <a:latin typeface="Times New Roman" panose="02020603050405020304" pitchFamily="18" charset="0"/>
                <a:cs typeface="Times New Roman" panose="02020603050405020304" pitchFamily="18" charset="0"/>
              </a:rPr>
              <a:t>Funds have been allocated for various sewer projects and technology upgrades in FY23/24</a:t>
            </a:r>
          </a:p>
          <a:p>
            <a:r>
              <a:rPr lang="en-US" sz="2400" dirty="0" smtClean="0">
                <a:latin typeface="Times New Roman" panose="02020603050405020304" pitchFamily="18" charset="0"/>
                <a:cs typeface="Times New Roman" panose="02020603050405020304" pitchFamily="18" charset="0"/>
              </a:rPr>
              <a:t>Funds must be committed no later than 12/31/2024 and expended no later than 12/31/2026</a:t>
            </a:r>
          </a:p>
          <a:p>
            <a:pPr marL="0" indent="0">
              <a:buNone/>
            </a:pPr>
            <a:endParaRPr lang="en-US" sz="12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County </a:t>
            </a:r>
            <a:r>
              <a:rPr lang="en-US" sz="2000" dirty="0" err="1" smtClean="0">
                <a:latin typeface="Times New Roman" panose="02020603050405020304" pitchFamily="18" charset="0"/>
                <a:cs typeface="Times New Roman" panose="02020603050405020304" pitchFamily="18" charset="0"/>
              </a:rPr>
              <a:t>ARPA</a:t>
            </a:r>
            <a:r>
              <a:rPr lang="en-US" sz="2000" dirty="0" smtClean="0">
                <a:latin typeface="Times New Roman" panose="02020603050405020304" pitchFamily="18" charset="0"/>
                <a:cs typeface="Times New Roman" panose="02020603050405020304" pitchFamily="18" charset="0"/>
              </a:rPr>
              <a:t> awarded in FY23 for the purchase of two ambulances ($750,276) and school technology plan ($107,115)</a:t>
            </a:r>
          </a:p>
          <a:p>
            <a:r>
              <a:rPr lang="en-US" sz="2000" dirty="0" smtClean="0">
                <a:latin typeface="Times New Roman" panose="02020603050405020304" pitchFamily="18" charset="0"/>
                <a:cs typeface="Times New Roman" panose="02020603050405020304" pitchFamily="18" charset="0"/>
              </a:rPr>
              <a:t>Additional County </a:t>
            </a:r>
            <a:r>
              <a:rPr lang="en-US" sz="2000" dirty="0" err="1" smtClean="0">
                <a:latin typeface="Times New Roman" panose="02020603050405020304" pitchFamily="18" charset="0"/>
                <a:cs typeface="Times New Roman" panose="02020603050405020304" pitchFamily="18" charset="0"/>
              </a:rPr>
              <a:t>ARPA</a:t>
            </a:r>
            <a:r>
              <a:rPr lang="en-US" sz="2000" dirty="0" smtClean="0">
                <a:latin typeface="Times New Roman" panose="02020603050405020304" pitchFamily="18" charset="0"/>
                <a:cs typeface="Times New Roman" panose="02020603050405020304" pitchFamily="18" charset="0"/>
              </a:rPr>
              <a:t> funds may be available </a:t>
            </a:r>
          </a:p>
          <a:p>
            <a:endParaRPr lang="en-US" dirty="0" smtClean="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a:p>
        </p:txBody>
      </p:sp>
    </p:spTree>
    <p:extLst>
      <p:ext uri="{BB962C8B-B14F-4D97-AF65-F5344CB8AC3E}">
        <p14:creationId xmlns:p14="http://schemas.microsoft.com/office/powerpoint/2010/main" val="3391919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5"/>
            <a:ext cx="12192000" cy="1325563"/>
          </a:xfrm>
        </p:spPr>
        <p:txBody>
          <a:bodyPr/>
          <a:lstStyle/>
          <a:p>
            <a:pPr algn="ctr"/>
            <a:r>
              <a:rPr lang="en-US" smtClean="0">
                <a:latin typeface="Times New Roman" panose="02020603050405020304" pitchFamily="18" charset="0"/>
                <a:cs typeface="Times New Roman" panose="02020603050405020304" pitchFamily="18" charset="0"/>
              </a:rPr>
              <a:t>Enterprise Funds</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3754" y="1825625"/>
            <a:ext cx="11904492" cy="3337218"/>
          </a:xfrm>
        </p:spPr>
        <p:txBody>
          <a:bodyPr>
            <a:normAutofit fontScale="92500" lnSpcReduction="20000"/>
          </a:bodyPr>
          <a:lstStyle/>
          <a:p>
            <a:pPr marL="0" indent="0" algn="just">
              <a:buNone/>
            </a:pPr>
            <a:r>
              <a:rPr lang="en-US" smtClean="0">
                <a:latin typeface="Times New Roman" panose="02020603050405020304" pitchFamily="18" charset="0"/>
                <a:cs typeface="Times New Roman" panose="02020603050405020304" pitchFamily="18" charset="0"/>
              </a:rPr>
              <a:t>An enterprise fund, authorized by MGL Ch. 44§53F ½, is a separate accounting and financial reporting mechanism for municipal services for which a fee is charged in exchange for goods or services. </a:t>
            </a:r>
          </a:p>
          <a:p>
            <a:pPr marL="0" indent="0" algn="ctr">
              <a:buNone/>
            </a:pPr>
            <a:endParaRPr lang="en-US">
              <a:latin typeface="Times New Roman" panose="02020603050405020304" pitchFamily="18" charset="0"/>
              <a:cs typeface="Times New Roman" panose="02020603050405020304" pitchFamily="18" charset="0"/>
            </a:endParaRPr>
          </a:p>
          <a:p>
            <a:pPr marL="0" indent="0">
              <a:buNone/>
            </a:pPr>
            <a:r>
              <a:rPr lang="en-US" smtClean="0">
                <a:latin typeface="Times New Roman" panose="02020603050405020304" pitchFamily="18" charset="0"/>
                <a:cs typeface="Times New Roman" panose="02020603050405020304" pitchFamily="18" charset="0"/>
              </a:rPr>
              <a:t>Bourne operates two enterprise funds:</a:t>
            </a:r>
          </a:p>
          <a:p>
            <a:pPr marL="514350" indent="-514350">
              <a:buFont typeface="+mj-lt"/>
              <a:buAutoNum type="arabicPeriod"/>
            </a:pPr>
            <a:r>
              <a:rPr lang="en-US" smtClean="0">
                <a:latin typeface="Times New Roman" panose="02020603050405020304" pitchFamily="18" charset="0"/>
                <a:cs typeface="Times New Roman" panose="02020603050405020304" pitchFamily="18" charset="0"/>
              </a:rPr>
              <a:t>Trash Disposal - </a:t>
            </a:r>
            <a:r>
              <a:rPr lang="en-US" b="1" smtClean="0">
                <a:latin typeface="Times New Roman" panose="02020603050405020304" pitchFamily="18" charset="0"/>
                <a:cs typeface="Times New Roman" panose="02020603050405020304" pitchFamily="18" charset="0"/>
              </a:rPr>
              <a:t>I</a:t>
            </a:r>
            <a:r>
              <a:rPr lang="en-US" smtClean="0">
                <a:latin typeface="Times New Roman" panose="02020603050405020304" pitchFamily="18" charset="0"/>
                <a:cs typeface="Times New Roman" panose="02020603050405020304" pitchFamily="18" charset="0"/>
              </a:rPr>
              <a:t>ntegrated </a:t>
            </a:r>
            <a:r>
              <a:rPr lang="en-US" b="1" smtClean="0">
                <a:latin typeface="Times New Roman" panose="02020603050405020304" pitchFamily="18" charset="0"/>
                <a:cs typeface="Times New Roman" panose="02020603050405020304" pitchFamily="18" charset="0"/>
              </a:rPr>
              <a:t>S</a:t>
            </a:r>
            <a:r>
              <a:rPr lang="en-US" smtClean="0">
                <a:latin typeface="Times New Roman" panose="02020603050405020304" pitchFamily="18" charset="0"/>
                <a:cs typeface="Times New Roman" panose="02020603050405020304" pitchFamily="18" charset="0"/>
              </a:rPr>
              <a:t>olid </a:t>
            </a:r>
            <a:r>
              <a:rPr lang="en-US" b="1" smtClean="0">
                <a:latin typeface="Times New Roman" panose="02020603050405020304" pitchFamily="18" charset="0"/>
                <a:cs typeface="Times New Roman" panose="02020603050405020304" pitchFamily="18" charset="0"/>
              </a:rPr>
              <a:t>W</a:t>
            </a:r>
            <a:r>
              <a:rPr lang="en-US" smtClean="0">
                <a:latin typeface="Times New Roman" panose="02020603050405020304" pitchFamily="18" charset="0"/>
                <a:cs typeface="Times New Roman" panose="02020603050405020304" pitchFamily="18" charset="0"/>
              </a:rPr>
              <a:t>aste </a:t>
            </a:r>
            <a:r>
              <a:rPr lang="en-US" b="1" smtClean="0">
                <a:latin typeface="Times New Roman" panose="02020603050405020304" pitchFamily="18" charset="0"/>
                <a:cs typeface="Times New Roman" panose="02020603050405020304" pitchFamily="18" charset="0"/>
              </a:rPr>
              <a:t>M</a:t>
            </a:r>
            <a:r>
              <a:rPr lang="en-US" smtClean="0">
                <a:latin typeface="Times New Roman" panose="02020603050405020304" pitchFamily="18" charset="0"/>
                <a:cs typeface="Times New Roman" panose="02020603050405020304" pitchFamily="18" charset="0"/>
              </a:rPr>
              <a:t>anagement Department</a:t>
            </a:r>
          </a:p>
          <a:p>
            <a:pPr marL="514350" indent="-514350">
              <a:buFont typeface="+mj-lt"/>
              <a:buAutoNum type="arabicPeriod"/>
            </a:pPr>
            <a:r>
              <a:rPr lang="en-US" smtClean="0">
                <a:latin typeface="Times New Roman" panose="02020603050405020304" pitchFamily="18" charset="0"/>
                <a:cs typeface="Times New Roman" panose="02020603050405020304" pitchFamily="18" charset="0"/>
              </a:rPr>
              <a:t> Sewer - Sewer Department</a:t>
            </a:r>
          </a:p>
          <a:p>
            <a:pPr marL="514350" indent="-514350">
              <a:buFont typeface="+mj-lt"/>
              <a:buAutoNum type="arabicPeriod"/>
            </a:pPr>
            <a:endParaRPr lang="en-US" sz="2400">
              <a:latin typeface="Times New Roman" panose="02020603050405020304" pitchFamily="18" charset="0"/>
              <a:cs typeface="Times New Roman" panose="02020603050405020304" pitchFamily="18" charset="0"/>
            </a:endParaRPr>
          </a:p>
          <a:p>
            <a:pPr marL="0" indent="0" algn="ctr">
              <a:buNone/>
            </a:pPr>
            <a:r>
              <a:rPr lang="en-US" sz="2000" b="1">
                <a:latin typeface="Times New Roman" panose="02020603050405020304" pitchFamily="18" charset="0"/>
                <a:cs typeface="Times New Roman" panose="02020603050405020304" pitchFamily="18" charset="0"/>
              </a:rPr>
              <a:t>***Both funds are self supporting and do not require subsidies from the General </a:t>
            </a:r>
            <a:r>
              <a:rPr lang="en-US" sz="2000" b="1" smtClean="0">
                <a:latin typeface="Times New Roman" panose="02020603050405020304" pitchFamily="18" charset="0"/>
                <a:cs typeface="Times New Roman" panose="02020603050405020304" pitchFamily="18" charset="0"/>
              </a:rPr>
              <a:t>Fund***</a:t>
            </a:r>
            <a:endParaRPr lang="en-US" sz="2000" b="1">
              <a:latin typeface="Times New Roman" panose="02020603050405020304" pitchFamily="18" charset="0"/>
              <a:cs typeface="Times New Roman" panose="02020603050405020304" pitchFamily="18" charset="0"/>
            </a:endParaRPr>
          </a:p>
          <a:p>
            <a:pPr marL="0" indent="0" algn="ctr">
              <a:buNone/>
            </a:pPr>
            <a:endParaRPr lang="en-US" smtClean="0">
              <a:latin typeface="Times New Roman" panose="02020603050405020304" pitchFamily="18" charset="0"/>
              <a:cs typeface="Times New Roman" panose="02020603050405020304" pitchFamily="18" charset="0"/>
            </a:endParaRPr>
          </a:p>
          <a:p>
            <a:pPr marL="0" indent="0" algn="ctr">
              <a:buNone/>
            </a:pPr>
            <a:endParaRPr lang="en-US" smtClean="0">
              <a:latin typeface="Times New Roman" panose="02020603050405020304" pitchFamily="18" charset="0"/>
              <a:cs typeface="Times New Roman" panose="02020603050405020304" pitchFamily="18" charset="0"/>
            </a:endParaRPr>
          </a:p>
          <a:p>
            <a:pPr marL="0" indent="0" algn="ctr">
              <a:buNone/>
            </a:pPr>
            <a:endParaRPr lang="en-US">
              <a:latin typeface="Times New Roman" panose="02020603050405020304" pitchFamily="18" charset="0"/>
              <a:cs typeface="Times New Roman" panose="02020603050405020304" pitchFamily="18" charset="0"/>
            </a:endParaRPr>
          </a:p>
          <a:p>
            <a:pPr marL="0" indent="0" algn="ctr">
              <a:buNone/>
            </a:pPr>
            <a:endParaRPr lang="en-US"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a:p>
        </p:txBody>
      </p:sp>
    </p:spTree>
    <p:extLst>
      <p:ext uri="{BB962C8B-B14F-4D97-AF65-F5344CB8AC3E}">
        <p14:creationId xmlns:p14="http://schemas.microsoft.com/office/powerpoint/2010/main" val="1461168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8384"/>
          </a:xfrm>
        </p:spPr>
        <p:txBody>
          <a:bodyPr>
            <a:normAutofit fontScale="90000"/>
          </a:bodyPr>
          <a:lstStyle/>
          <a:p>
            <a:pPr algn="ctr"/>
            <a:r>
              <a:rPr lang="en-US" sz="3200" b="1" smtClean="0">
                <a:solidFill>
                  <a:schemeClr val="tx1"/>
                </a:solidFill>
                <a:latin typeface="Times New Roman" panose="02020603050405020304" pitchFamily="18" charset="0"/>
                <a:cs typeface="Times New Roman" panose="02020603050405020304" pitchFamily="18" charset="0"/>
              </a:rPr>
              <a:t>Enterprise Funds</a:t>
            </a:r>
            <a:br>
              <a:rPr lang="en-US" sz="3200" b="1" smtClean="0">
                <a:solidFill>
                  <a:schemeClr val="tx1"/>
                </a:solidFill>
                <a:latin typeface="Times New Roman" panose="02020603050405020304" pitchFamily="18" charset="0"/>
                <a:cs typeface="Times New Roman" panose="02020603050405020304" pitchFamily="18" charset="0"/>
              </a:rPr>
            </a:br>
            <a:r>
              <a:rPr lang="en-US" sz="3200" b="1" err="1" smtClean="0">
                <a:latin typeface="Times New Roman" panose="02020603050405020304" pitchFamily="18" charset="0"/>
                <a:cs typeface="Times New Roman" panose="02020603050405020304" pitchFamily="18" charset="0"/>
              </a:rPr>
              <a:t>ISWM</a:t>
            </a:r>
            <a:r>
              <a:rPr lang="en-US" sz="3200" b="1" smtClean="0">
                <a:latin typeface="Times New Roman" panose="02020603050405020304" pitchFamily="18" charset="0"/>
                <a:cs typeface="Times New Roman" panose="02020603050405020304" pitchFamily="18" charset="0"/>
              </a:rPr>
              <a:t> &amp; Sewer</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09816"/>
            <a:ext cx="10515600" cy="4867147"/>
          </a:xfrm>
        </p:spPr>
        <p:txBody>
          <a:bodyPr>
            <a:normAutofit/>
          </a:bodyPr>
          <a:lstStyle/>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ISWM</a:t>
            </a:r>
            <a:r>
              <a:rPr lang="en-US" sz="28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retained earnings decreased from </a:t>
            </a:r>
            <a:r>
              <a:rPr lang="en-US" dirty="0">
                <a:latin typeface="Times New Roman" panose="02020603050405020304" pitchFamily="18" charset="0"/>
                <a:cs typeface="Times New Roman" panose="02020603050405020304" pitchFamily="18" charset="0"/>
              </a:rPr>
              <a:t>$10,800,612 </a:t>
            </a:r>
            <a:r>
              <a:rPr lang="en-US" dirty="0" smtClean="0">
                <a:latin typeface="Times New Roman" panose="02020603050405020304" pitchFamily="18" charset="0"/>
                <a:cs typeface="Times New Roman" panose="02020603050405020304" pitchFamily="18" charset="0"/>
              </a:rPr>
              <a:t>to $10,219,777 at year end – a decrease of $580,836 or 5.4%.  Total fund equities at year end increased from $23,616,715 to $26,640,337; this includes $16,420,560 reserved for various purposes (</a:t>
            </a:r>
            <a:r>
              <a:rPr lang="en-US" dirty="0" err="1" smtClean="0">
                <a:latin typeface="Times New Roman" panose="02020603050405020304" pitchFamily="18" charset="0"/>
                <a:cs typeface="Times New Roman" panose="02020603050405020304" pitchFamily="18" charset="0"/>
              </a:rPr>
              <a:t>ie</a:t>
            </a:r>
            <a:r>
              <a:rPr lang="en-US" dirty="0" smtClean="0">
                <a:latin typeface="Times New Roman" panose="02020603050405020304" pitchFamily="18" charset="0"/>
                <a:cs typeface="Times New Roman" panose="02020603050405020304" pitchFamily="18" charset="0"/>
              </a:rPr>
              <a:t> capital articles, post closure, </a:t>
            </a:r>
            <a:r>
              <a:rPr lang="en-US" dirty="0" err="1" smtClean="0">
                <a:latin typeface="Times New Roman" panose="02020603050405020304" pitchFamily="18" charset="0"/>
                <a:cs typeface="Times New Roman" panose="02020603050405020304" pitchFamily="18" charset="0"/>
              </a:rPr>
              <a:t>etc</a:t>
            </a:r>
            <a:r>
              <a:rPr lang="en-US"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Sewer retained earnings decreased </a:t>
            </a: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$ 859,035 </a:t>
            </a:r>
            <a:r>
              <a:rPr lang="en-US" dirty="0" smtClean="0">
                <a:latin typeface="Times New Roman" panose="02020603050405020304" pitchFamily="18" charset="0"/>
                <a:cs typeface="Times New Roman" panose="02020603050405020304" pitchFamily="18" charset="0"/>
              </a:rPr>
              <a:t>to $856,818 at year end – an decrease of $2,216 or 0.26%</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a:p>
        </p:txBody>
      </p:sp>
    </p:spTree>
    <p:extLst>
      <p:ext uri="{BB962C8B-B14F-4D97-AF65-F5344CB8AC3E}">
        <p14:creationId xmlns:p14="http://schemas.microsoft.com/office/powerpoint/2010/main" val="2532061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00142434"/>
              </p:ext>
            </p:extLst>
          </p:nvPr>
        </p:nvGraphicFramePr>
        <p:xfrm>
          <a:off x="800100" y="207963"/>
          <a:ext cx="10591800" cy="5411787"/>
        </p:xfrm>
        <a:graphic>
          <a:graphicData uri="http://schemas.openxmlformats.org/presentationml/2006/ole">
            <mc:AlternateContent xmlns:mc="http://schemas.openxmlformats.org/markup-compatibility/2006">
              <mc:Choice xmlns:v="urn:schemas-microsoft-com:vml" Requires="v">
                <p:oleObj spid="_x0000_s13434" name="Worksheet" r:id="rId5" imgW="5486400" imgH="2804003" progId="Excel.Sheet.12">
                  <p:embed/>
                </p:oleObj>
              </mc:Choice>
              <mc:Fallback>
                <p:oleObj name="Worksheet" r:id="rId5" imgW="5486400" imgH="2804003" progId="Excel.Sheet.12">
                  <p:embed/>
                  <p:pic>
                    <p:nvPicPr>
                      <p:cNvPr id="0" name=""/>
                      <p:cNvPicPr/>
                      <p:nvPr/>
                    </p:nvPicPr>
                    <p:blipFill>
                      <a:blip r:embed="rId6"/>
                      <a:stretch>
                        <a:fillRect/>
                      </a:stretch>
                    </p:blipFill>
                    <p:spPr>
                      <a:xfrm>
                        <a:off x="800100" y="207963"/>
                        <a:ext cx="10591800" cy="5411787"/>
                      </a:xfrm>
                      <a:prstGeom prst="rect">
                        <a:avLst/>
                      </a:prstGeom>
                      <a:ln>
                        <a:noFill/>
                      </a:ln>
                    </p:spPr>
                  </p:pic>
                </p:oleObj>
              </mc:Fallback>
            </mc:AlternateContent>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38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988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39</a:t>
            </a:fld>
            <a:endParaRPr lang="en-US">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929924585"/>
              </p:ext>
            </p:extLst>
          </p:nvPr>
        </p:nvGraphicFramePr>
        <p:xfrm>
          <a:off x="317182" y="82001"/>
          <a:ext cx="11298842" cy="6305881"/>
        </p:xfrm>
        <a:graphic>
          <a:graphicData uri="http://schemas.openxmlformats.org/presentationml/2006/ole">
            <mc:AlternateContent xmlns:mc="http://schemas.openxmlformats.org/markup-compatibility/2006">
              <mc:Choice xmlns:v="urn:schemas-microsoft-com:vml" Requires="v">
                <p:oleObj spid="_x0000_s14460" name="Worksheet" r:id="rId5" imgW="7017914" imgH="3916696" progId="Excel.Sheet.8">
                  <p:embed/>
                </p:oleObj>
              </mc:Choice>
              <mc:Fallback>
                <p:oleObj name="Worksheet" r:id="rId5" imgW="7017914" imgH="3916696" progId="Excel.Sheet.8">
                  <p:embed/>
                  <p:pic>
                    <p:nvPicPr>
                      <p:cNvPr id="0" name=""/>
                      <p:cNvPicPr/>
                      <p:nvPr/>
                    </p:nvPicPr>
                    <p:blipFill>
                      <a:blip r:embed="rId6"/>
                      <a:stretch>
                        <a:fillRect/>
                      </a:stretch>
                    </p:blipFill>
                    <p:spPr>
                      <a:xfrm>
                        <a:off x="317182" y="82001"/>
                        <a:ext cx="11298842" cy="6305881"/>
                      </a:xfrm>
                      <a:prstGeom prst="rect">
                        <a:avLst/>
                      </a:prstGeom>
                    </p:spPr>
                  </p:pic>
                </p:oleObj>
              </mc:Fallback>
            </mc:AlternateContent>
          </a:graphicData>
        </a:graphic>
      </p:graphicFrame>
    </p:spTree>
    <p:extLst>
      <p:ext uri="{BB962C8B-B14F-4D97-AF65-F5344CB8AC3E}">
        <p14:creationId xmlns:p14="http://schemas.microsoft.com/office/powerpoint/2010/main" val="530716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558545"/>
            <a:ext cx="9144000" cy="1740910"/>
          </a:xfrm>
        </p:spPr>
        <p:txBody>
          <a:bodyPr/>
          <a:lstStyle/>
          <a:p>
            <a:r>
              <a:rPr lang="en-US" smtClean="0">
                <a:latin typeface="Times New Roman" panose="02020603050405020304" pitchFamily="18" charset="0"/>
                <a:cs typeface="Times New Roman" panose="02020603050405020304" pitchFamily="18" charset="0"/>
              </a:rPr>
              <a:t>General Fund </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Revenue</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1613756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40</a:t>
            </a:fld>
            <a:endParaRPr lang="en-US">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082843274"/>
              </p:ext>
            </p:extLst>
          </p:nvPr>
        </p:nvGraphicFramePr>
        <p:xfrm>
          <a:off x="1404938" y="449263"/>
          <a:ext cx="9380537" cy="5702300"/>
        </p:xfrm>
        <a:graphic>
          <a:graphicData uri="http://schemas.openxmlformats.org/presentationml/2006/ole">
            <mc:AlternateContent xmlns:mc="http://schemas.openxmlformats.org/markup-compatibility/2006">
              <mc:Choice xmlns:v="urn:schemas-microsoft-com:vml" Requires="v">
                <p:oleObj spid="_x0000_s15481" name="Worksheet" r:id="rId5" imgW="5554874" imgH="3375833" progId="Excel.Sheet.8">
                  <p:embed/>
                </p:oleObj>
              </mc:Choice>
              <mc:Fallback>
                <p:oleObj name="Worksheet" r:id="rId5" imgW="5554874" imgH="3375833" progId="Excel.Sheet.8">
                  <p:embed/>
                  <p:pic>
                    <p:nvPicPr>
                      <p:cNvPr id="0" name=""/>
                      <p:cNvPicPr/>
                      <p:nvPr/>
                    </p:nvPicPr>
                    <p:blipFill>
                      <a:blip r:embed="rId6"/>
                      <a:stretch>
                        <a:fillRect/>
                      </a:stretch>
                    </p:blipFill>
                    <p:spPr>
                      <a:xfrm>
                        <a:off x="1404938" y="449263"/>
                        <a:ext cx="9380537" cy="5702300"/>
                      </a:xfrm>
                      <a:prstGeom prst="rect">
                        <a:avLst/>
                      </a:prstGeom>
                    </p:spPr>
                  </p:pic>
                </p:oleObj>
              </mc:Fallback>
            </mc:AlternateContent>
          </a:graphicData>
        </a:graphic>
      </p:graphicFrame>
    </p:spTree>
    <p:extLst>
      <p:ext uri="{BB962C8B-B14F-4D97-AF65-F5344CB8AC3E}">
        <p14:creationId xmlns:p14="http://schemas.microsoft.com/office/powerpoint/2010/main" val="1196662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41</a:t>
            </a:fld>
            <a:endParaRPr lang="en-US">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804146855"/>
              </p:ext>
            </p:extLst>
          </p:nvPr>
        </p:nvGraphicFramePr>
        <p:xfrm>
          <a:off x="981075" y="182563"/>
          <a:ext cx="10229850" cy="5373687"/>
        </p:xfrm>
        <a:graphic>
          <a:graphicData uri="http://schemas.openxmlformats.org/presentationml/2006/ole">
            <mc:AlternateContent xmlns:mc="http://schemas.openxmlformats.org/markup-compatibility/2006">
              <mc:Choice xmlns:v="urn:schemas-microsoft-com:vml" Requires="v">
                <p:oleObj spid="_x0000_s16504" name="Worksheet" r:id="rId5" imgW="7803022" imgH="4099529" progId="Excel.Sheet.8">
                  <p:embed/>
                </p:oleObj>
              </mc:Choice>
              <mc:Fallback>
                <p:oleObj name="Worksheet" r:id="rId5" imgW="7803022" imgH="4099529" progId="Excel.Sheet.8">
                  <p:embed/>
                  <p:pic>
                    <p:nvPicPr>
                      <p:cNvPr id="0" name=""/>
                      <p:cNvPicPr/>
                      <p:nvPr/>
                    </p:nvPicPr>
                    <p:blipFill>
                      <a:blip r:embed="rId6"/>
                      <a:stretch>
                        <a:fillRect/>
                      </a:stretch>
                    </p:blipFill>
                    <p:spPr>
                      <a:xfrm>
                        <a:off x="981075" y="182563"/>
                        <a:ext cx="10229850" cy="5373687"/>
                      </a:xfrm>
                      <a:prstGeom prst="rect">
                        <a:avLst/>
                      </a:prstGeom>
                    </p:spPr>
                  </p:pic>
                </p:oleObj>
              </mc:Fallback>
            </mc:AlternateContent>
          </a:graphicData>
        </a:graphic>
      </p:graphicFrame>
    </p:spTree>
    <p:extLst>
      <p:ext uri="{BB962C8B-B14F-4D97-AF65-F5344CB8AC3E}">
        <p14:creationId xmlns:p14="http://schemas.microsoft.com/office/powerpoint/2010/main" val="2594097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latin typeface="Times New Roman" panose="02020603050405020304" pitchFamily="18" charset="0"/>
                <a:cs typeface="Times New Roman" panose="02020603050405020304" pitchFamily="18" charset="0"/>
              </a:rPr>
              <a:t>Conclusion</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0074" y="1777999"/>
            <a:ext cx="10753725" cy="4590143"/>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Overall, the Town’s financial position is favorable and sustainable based on current services provided. The town is compliant with Financial Policies and Industry Standards – DOR certifications are current, Financial Statement Audits have resulted in unqualified opinions and our bond rating remains stable.</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have made various changes in our financing strategies to maintain this healthy position – </a:t>
            </a:r>
          </a:p>
          <a:p>
            <a:pPr lvl="1"/>
            <a:r>
              <a:rPr lang="en-US" dirty="0" smtClean="0">
                <a:latin typeface="Times New Roman" panose="02020603050405020304" pitchFamily="18" charset="0"/>
                <a:cs typeface="Times New Roman" panose="02020603050405020304" pitchFamily="18" charset="0"/>
              </a:rPr>
              <a:t>Reduce reliance on free cash to balance the budget</a:t>
            </a:r>
          </a:p>
          <a:p>
            <a:pPr lvl="1"/>
            <a:r>
              <a:rPr lang="en-US" dirty="0" smtClean="0">
                <a:latin typeface="Times New Roman" panose="02020603050405020304" pitchFamily="18" charset="0"/>
                <a:cs typeface="Times New Roman" panose="02020603050405020304" pitchFamily="18" charset="0"/>
              </a:rPr>
              <a:t>Limit borrowing needs and transition to a pay-as-you-go capital plan</a:t>
            </a:r>
          </a:p>
          <a:p>
            <a:pPr lvl="1"/>
            <a:r>
              <a:rPr lang="en-US" dirty="0" smtClean="0">
                <a:latin typeface="Times New Roman" panose="02020603050405020304" pitchFamily="18" charset="0"/>
                <a:cs typeface="Times New Roman" panose="02020603050405020304" pitchFamily="18" charset="0"/>
              </a:rPr>
              <a:t>Increase reserves (general, capital, and climate stabilization)</a:t>
            </a:r>
          </a:p>
          <a:p>
            <a:pPr lvl="1"/>
            <a:r>
              <a:rPr lang="en-US" dirty="0" smtClean="0">
                <a:latin typeface="Times New Roman" panose="02020603050405020304" pitchFamily="18" charset="0"/>
                <a:cs typeface="Times New Roman" panose="02020603050405020304" pitchFamily="18" charset="0"/>
              </a:rPr>
              <a:t>Increase </a:t>
            </a:r>
            <a:r>
              <a:rPr lang="en-US" dirty="0" err="1" smtClean="0">
                <a:latin typeface="Times New Roman" panose="02020603050405020304" pitchFamily="18" charset="0"/>
                <a:cs typeface="Times New Roman" panose="02020603050405020304" pitchFamily="18" charset="0"/>
              </a:rPr>
              <a:t>OPEB</a:t>
            </a:r>
            <a:r>
              <a:rPr lang="en-US" dirty="0" smtClean="0">
                <a:latin typeface="Times New Roman" panose="02020603050405020304" pitchFamily="18" charset="0"/>
                <a:cs typeface="Times New Roman" panose="02020603050405020304" pitchFamily="18" charset="0"/>
              </a:rPr>
              <a:t> Contributions</a:t>
            </a:r>
          </a:p>
          <a:p>
            <a:pPr marL="457200" lvl="1"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Finance Team will continue to explore and implement strategies to strengthen our positions, including bond rating upgrade and financial policy review</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a:p>
        </p:txBody>
      </p:sp>
    </p:spTree>
    <p:extLst>
      <p:ext uri="{BB962C8B-B14F-4D97-AF65-F5344CB8AC3E}">
        <p14:creationId xmlns:p14="http://schemas.microsoft.com/office/powerpoint/2010/main" val="1685364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09"/>
            <a:ext cx="10515600" cy="1420336"/>
          </a:xfrm>
        </p:spPr>
        <p:txBody>
          <a:bodyPr>
            <a:normAutofit/>
          </a:bodyPr>
          <a:lstStyle/>
          <a:p>
            <a:pPr algn="ctr"/>
            <a:r>
              <a:rPr lang="en-US" sz="9600" smtClean="0">
                <a:latin typeface="Times New Roman" panose="02020603050405020304" pitchFamily="18" charset="0"/>
                <a:cs typeface="Times New Roman" panose="02020603050405020304" pitchFamily="18" charset="0"/>
              </a:rPr>
              <a:t>Any Questions?</a:t>
            </a:r>
            <a:endParaRPr lang="en-US" sz="96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a:p>
        </p:txBody>
      </p:sp>
    </p:spTree>
    <p:extLst>
      <p:ext uri="{BB962C8B-B14F-4D97-AF65-F5344CB8AC3E}">
        <p14:creationId xmlns:p14="http://schemas.microsoft.com/office/powerpoint/2010/main" val="17934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19" y="82379"/>
            <a:ext cx="11421762" cy="6693243"/>
          </a:xfrm>
          <a:noFill/>
        </p:spPr>
        <p:txBody>
          <a:bodyPr>
            <a:noAutofit/>
          </a:bodyPr>
          <a:lstStyle/>
          <a:p>
            <a:pPr marL="0" indent="0" algn="ctr">
              <a:buNone/>
            </a:pPr>
            <a:r>
              <a:rPr lang="en-US" sz="4400" b="1" smtClean="0">
                <a:latin typeface="Times New Roman" panose="02020603050405020304" pitchFamily="18" charset="0"/>
                <a:cs typeface="Times New Roman" panose="02020603050405020304" pitchFamily="18" charset="0"/>
              </a:rPr>
              <a:t>Revenues</a:t>
            </a:r>
          </a:p>
          <a:p>
            <a:pPr marL="0" indent="0" algn="ctr">
              <a:buNone/>
            </a:pPr>
            <a:r>
              <a:rPr lang="en-US" smtClean="0">
                <a:latin typeface="Times New Roman" panose="02020603050405020304" pitchFamily="18" charset="0"/>
                <a:cs typeface="Times New Roman" panose="02020603050405020304" pitchFamily="18" charset="0"/>
              </a:rPr>
              <a:t>(All monies received from any source)</a:t>
            </a:r>
          </a:p>
          <a:p>
            <a:pPr marL="0" indent="0" algn="ctr">
              <a:buNone/>
            </a:pPr>
            <a:endParaRPr lang="en-US" sz="1000" smtClean="0">
              <a:latin typeface="Times New Roman" panose="02020603050405020304" pitchFamily="18" charset="0"/>
              <a:cs typeface="Times New Roman" panose="02020603050405020304" pitchFamily="18" charset="0"/>
            </a:endParaRPr>
          </a:p>
          <a:p>
            <a:pPr marL="0" indent="0">
              <a:buNone/>
            </a:pPr>
            <a:r>
              <a:rPr lang="en-US" b="1" smtClean="0">
                <a:latin typeface="Times New Roman" panose="02020603050405020304" pitchFamily="18" charset="0"/>
                <a:cs typeface="Times New Roman" panose="02020603050405020304" pitchFamily="18" charset="0"/>
              </a:rPr>
              <a:t>Major Revenue Sources:</a:t>
            </a:r>
          </a:p>
          <a:p>
            <a:pPr lvl="1">
              <a:lnSpc>
                <a:spcPct val="100000"/>
              </a:lnSpc>
            </a:pPr>
            <a:endParaRPr lang="en-US" sz="1000" b="1" smtClean="0">
              <a:latin typeface="Times New Roman" panose="02020603050405020304" pitchFamily="18" charset="0"/>
              <a:cs typeface="Times New Roman" panose="02020603050405020304" pitchFamily="18" charset="0"/>
            </a:endParaRPr>
          </a:p>
          <a:p>
            <a:pPr lvl="1">
              <a:lnSpc>
                <a:spcPct val="100000"/>
              </a:lnSpc>
            </a:pPr>
            <a:r>
              <a:rPr lang="en-US" b="1" smtClean="0">
                <a:latin typeface="Times New Roman" panose="02020603050405020304" pitchFamily="18" charset="0"/>
                <a:cs typeface="Times New Roman" panose="02020603050405020304" pitchFamily="18" charset="0"/>
              </a:rPr>
              <a:t>Property Taxes (76%) - calculated annually on the Tax Rate Recapitulation; limited to 2.5% of the previous year’s levy limit plus new growth, debt exclusion and other adjustments (Cape Cod Commission Tax)</a:t>
            </a:r>
          </a:p>
          <a:p>
            <a:pPr lvl="1">
              <a:lnSpc>
                <a:spcPct val="100000"/>
              </a:lnSpc>
            </a:pPr>
            <a:endParaRPr lang="en-US" sz="1000" b="1" smtClean="0">
              <a:latin typeface="Times New Roman" panose="02020603050405020304" pitchFamily="18" charset="0"/>
              <a:cs typeface="Times New Roman" panose="02020603050405020304" pitchFamily="18" charset="0"/>
            </a:endParaRPr>
          </a:p>
          <a:p>
            <a:pPr lvl="1">
              <a:lnSpc>
                <a:spcPct val="100000"/>
              </a:lnSpc>
            </a:pPr>
            <a:r>
              <a:rPr lang="en-US" b="1" smtClean="0">
                <a:latin typeface="Times New Roman" panose="02020603050405020304" pitchFamily="18" charset="0"/>
                <a:cs typeface="Times New Roman" panose="02020603050405020304" pitchFamily="18" charset="0"/>
              </a:rPr>
              <a:t>State Aid (11%) – Cherry Sheet Receipts (Chapter 70 Aid, Veteran's Benefits, Unrestricted General Gov’t Aid, etc.)</a:t>
            </a:r>
          </a:p>
          <a:p>
            <a:pPr lvl="1">
              <a:lnSpc>
                <a:spcPct val="100000"/>
              </a:lnSpc>
            </a:pPr>
            <a:endParaRPr lang="en-US" sz="1000" b="1">
              <a:latin typeface="Times New Roman" panose="02020603050405020304" pitchFamily="18" charset="0"/>
              <a:cs typeface="Times New Roman" panose="02020603050405020304" pitchFamily="18" charset="0"/>
            </a:endParaRPr>
          </a:p>
          <a:p>
            <a:pPr lvl="1">
              <a:lnSpc>
                <a:spcPct val="100000"/>
              </a:lnSpc>
            </a:pPr>
            <a:r>
              <a:rPr lang="en-US" b="1" smtClean="0">
                <a:latin typeface="Times New Roman" panose="02020603050405020304" pitchFamily="18" charset="0"/>
                <a:cs typeface="Times New Roman" panose="02020603050405020304" pitchFamily="18" charset="0"/>
              </a:rPr>
              <a:t>Local Receipts (12%) – various tax and departmental revenues (motor vehicle, hotel, boat and meal taxes, recreational, licenses, permits, fees, fines, energy credits and other charges for services)</a:t>
            </a:r>
          </a:p>
          <a:p>
            <a:pPr lvl="1">
              <a:lnSpc>
                <a:spcPct val="100000"/>
              </a:lnSpc>
            </a:pPr>
            <a:endParaRPr lang="en-US" sz="1000" b="1" smtClean="0">
              <a:latin typeface="Times New Roman" panose="02020603050405020304" pitchFamily="18" charset="0"/>
              <a:cs typeface="Times New Roman" panose="02020603050405020304" pitchFamily="18" charset="0"/>
            </a:endParaRPr>
          </a:p>
          <a:p>
            <a:pPr lvl="1">
              <a:lnSpc>
                <a:spcPct val="100000"/>
              </a:lnSpc>
            </a:pPr>
            <a:r>
              <a:rPr lang="en-US" b="1" smtClean="0">
                <a:latin typeface="Times New Roman" panose="02020603050405020304" pitchFamily="18" charset="0"/>
                <a:cs typeface="Times New Roman" panose="02020603050405020304" pitchFamily="18" charset="0"/>
              </a:rPr>
              <a:t>Other (1%) – Host Fee (DOR has re-categorized this as a local receipt on the Tax Rate Recap)</a:t>
            </a:r>
          </a:p>
        </p:txBody>
      </p:sp>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73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79" y="172995"/>
            <a:ext cx="11431912" cy="648320"/>
          </a:xfrm>
        </p:spPr>
        <p:txBody>
          <a:bodyPr>
            <a:normAutofit fontScale="90000"/>
          </a:bodyPr>
          <a:lstStyle/>
          <a:p>
            <a:pPr algn="ctr"/>
            <a:r>
              <a:rPr lang="en-US" sz="2800" b="1" smtClean="0">
                <a:solidFill>
                  <a:schemeClr val="tx1"/>
                </a:solidFill>
                <a:latin typeface="Times New Roman" panose="02020603050405020304" pitchFamily="18" charset="0"/>
                <a:cs typeface="Times New Roman" panose="02020603050405020304" pitchFamily="18" charset="0"/>
              </a:rPr>
              <a:t>Revenues by Source (Actual)</a:t>
            </a:r>
            <a:br>
              <a:rPr lang="en-US" sz="2800" b="1" smtClean="0">
                <a:solidFill>
                  <a:schemeClr val="tx1"/>
                </a:solidFill>
                <a:latin typeface="Times New Roman" panose="02020603050405020304" pitchFamily="18" charset="0"/>
                <a:cs typeface="Times New Roman" panose="02020603050405020304" pitchFamily="18" charset="0"/>
              </a:rPr>
            </a:br>
            <a:r>
              <a:rPr lang="en-US" sz="2800" b="1" smtClean="0">
                <a:solidFill>
                  <a:schemeClr val="tx1"/>
                </a:solidFill>
                <a:latin typeface="Times New Roman" panose="02020603050405020304" pitchFamily="18" charset="0"/>
                <a:cs typeface="Times New Roman" panose="02020603050405020304" pitchFamily="18" charset="0"/>
              </a:rPr>
              <a:t>FY2022</a:t>
            </a:r>
            <a:endParaRPr lang="en-US" sz="2800" b="1">
              <a:solidFill>
                <a:schemeClr val="tx1"/>
              </a:solidFill>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341677624"/>
              </p:ext>
            </p:extLst>
          </p:nvPr>
        </p:nvGraphicFramePr>
        <p:xfrm>
          <a:off x="808808" y="970347"/>
          <a:ext cx="10894291" cy="545407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753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93" y="387427"/>
            <a:ext cx="6867292" cy="1430222"/>
          </a:xfrm>
          <a:ln cap="rnd" cmpd="sng">
            <a:solidFill>
              <a:schemeClr val="tx1"/>
            </a:solidFill>
          </a:ln>
        </p:spPr>
        <p:txBody>
          <a:bodyPr/>
          <a:lstStyle/>
          <a:p>
            <a:r>
              <a:rPr lang="en-US" dirty="0" smtClean="0">
                <a:latin typeface="Times New Roman" panose="02020603050405020304" pitchFamily="18" charset="0"/>
                <a:cs typeface="Times New Roman" panose="02020603050405020304" pitchFamily="18" charset="0"/>
              </a:rPr>
              <a:t>Property Taxes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Determining the Levy Limit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64112" y="1948288"/>
            <a:ext cx="5294971" cy="3984161"/>
          </a:xfrm>
        </p:spPr>
        <p:txBody>
          <a:bodyPr anchor="ctr">
            <a:normAutofit fontScale="85000" lnSpcReduction="20000"/>
          </a:bodyPr>
          <a:lstStyle/>
          <a:p>
            <a:endParaRPr lang="en-US" dirty="0" smtClean="0"/>
          </a:p>
          <a:p>
            <a:pPr marL="514350" indent="-514350">
              <a:lnSpc>
                <a:spcPct val="150000"/>
              </a:lnSpc>
              <a:buAutoNum type="alphaUcPeriod"/>
            </a:pPr>
            <a:r>
              <a:rPr lang="en-US" dirty="0" smtClean="0">
                <a:latin typeface="Times New Roman" panose="02020603050405020304" pitchFamily="18" charset="0"/>
                <a:cs typeface="Times New Roman" panose="02020603050405020304" pitchFamily="18" charset="0"/>
              </a:rPr>
              <a:t>Prior year Levy Limit</a:t>
            </a:r>
          </a:p>
          <a:p>
            <a:pPr marL="514350" indent="-514350">
              <a:lnSpc>
                <a:spcPct val="150000"/>
              </a:lnSpc>
              <a:buAutoNum type="alphaUcPeriod"/>
            </a:pPr>
            <a:r>
              <a:rPr lang="en-US" dirty="0" smtClean="0">
                <a:latin typeface="Times New Roman" panose="02020603050405020304" pitchFamily="18" charset="0"/>
                <a:cs typeface="Times New Roman" panose="02020603050405020304" pitchFamily="18" charset="0"/>
              </a:rPr>
              <a:t>Add 2.5 %</a:t>
            </a:r>
          </a:p>
          <a:p>
            <a:pPr marL="514350" indent="-514350">
              <a:lnSpc>
                <a:spcPct val="150000"/>
              </a:lnSpc>
              <a:buAutoNum type="alphaUcPeriod"/>
            </a:pPr>
            <a:r>
              <a:rPr lang="en-US" dirty="0" smtClean="0">
                <a:latin typeface="Times New Roman" panose="02020603050405020304" pitchFamily="18" charset="0"/>
                <a:cs typeface="Times New Roman" panose="02020603050405020304" pitchFamily="18" charset="0"/>
              </a:rPr>
              <a:t>Add New Growth</a:t>
            </a:r>
          </a:p>
          <a:p>
            <a:pPr marL="514350" indent="-514350">
              <a:lnSpc>
                <a:spcPct val="150000"/>
              </a:lnSpc>
              <a:buAutoNum type="alphaUcPeriod"/>
            </a:pPr>
            <a:r>
              <a:rPr lang="en-US" dirty="0" smtClean="0">
                <a:latin typeface="Times New Roman" panose="02020603050405020304" pitchFamily="18" charset="0"/>
                <a:cs typeface="Times New Roman" panose="02020603050405020304" pitchFamily="18" charset="0"/>
              </a:rPr>
              <a:t>Add Debt Exclusion</a:t>
            </a:r>
          </a:p>
          <a:p>
            <a:pPr marL="514350" indent="-514350">
              <a:lnSpc>
                <a:spcPct val="150000"/>
              </a:lnSpc>
              <a:buAutoNum type="alphaUcPeriod"/>
            </a:pPr>
            <a:r>
              <a:rPr lang="en-US" dirty="0" smtClean="0">
                <a:latin typeface="Times New Roman" panose="02020603050405020304" pitchFamily="18" charset="0"/>
                <a:cs typeface="Times New Roman" panose="02020603050405020304" pitchFamily="18" charset="0"/>
              </a:rPr>
              <a:t>Add Cape Cod Commission Tax</a:t>
            </a:r>
          </a:p>
          <a:p>
            <a:pPr marL="514350" indent="-514350">
              <a:lnSpc>
                <a:spcPct val="150000"/>
              </a:lnSpc>
              <a:buAutoNum type="alphaUcPeriod"/>
            </a:pPr>
            <a:r>
              <a:rPr lang="en-US" dirty="0" smtClean="0">
                <a:latin typeface="Times New Roman" panose="02020603050405020304" pitchFamily="18" charset="0"/>
                <a:cs typeface="Times New Roman" panose="02020603050405020304" pitchFamily="18" charset="0"/>
              </a:rPr>
              <a:t>= Max Allowable Levy</a:t>
            </a:r>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a:p>
        </p:txBody>
      </p:sp>
      <p:sp>
        <p:nvSpPr>
          <p:cNvPr id="6" name="Rectangle 5"/>
          <p:cNvSpPr/>
          <p:nvPr/>
        </p:nvSpPr>
        <p:spPr>
          <a:xfrm>
            <a:off x="828907" y="6261632"/>
            <a:ext cx="7835592"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https</a:t>
            </a:r>
            <a:r>
              <a:rPr lang="en-US" dirty="0">
                <a:latin typeface="Times New Roman" panose="02020603050405020304" pitchFamily="18" charset="0"/>
                <a:cs typeface="Times New Roman" panose="02020603050405020304" pitchFamily="18" charset="0"/>
              </a:rPr>
              <a:t>://www.mass.gov/service-details/proposition-2-12-and-tax-rate-process</a:t>
            </a:r>
          </a:p>
        </p:txBody>
      </p:sp>
      <p:pic>
        <p:nvPicPr>
          <p:cNvPr id="7" name="Picture 6"/>
          <p:cNvPicPr>
            <a:picLocks noChangeAspect="1"/>
          </p:cNvPicPr>
          <p:nvPr/>
        </p:nvPicPr>
        <p:blipFill>
          <a:blip r:embed="rId3"/>
          <a:stretch>
            <a:fillRect/>
          </a:stretch>
        </p:blipFill>
        <p:spPr>
          <a:xfrm>
            <a:off x="8824679" y="118662"/>
            <a:ext cx="2705334" cy="6553768"/>
          </a:xfrm>
          <a:prstGeom prst="rect">
            <a:avLst/>
          </a:prstGeom>
        </p:spPr>
      </p:pic>
    </p:spTree>
    <p:extLst>
      <p:ext uri="{BB962C8B-B14F-4D97-AF65-F5344CB8AC3E}">
        <p14:creationId xmlns:p14="http://schemas.microsoft.com/office/powerpoint/2010/main" val="4154118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15329"/>
            <a:ext cx="5904689" cy="818525"/>
          </a:xfrm>
        </p:spPr>
        <p:txBody>
          <a:bodyPr>
            <a:normAutofit fontScale="90000"/>
          </a:bodyPr>
          <a:lstStyle/>
          <a:p>
            <a:pPr algn="ctr"/>
            <a:r>
              <a:rPr lang="en-US" sz="2800" b="1" smtClean="0">
                <a:solidFill>
                  <a:schemeClr val="tx1"/>
                </a:solidFill>
                <a:latin typeface="Times New Roman" panose="02020603050405020304" pitchFamily="18" charset="0"/>
                <a:cs typeface="Times New Roman" panose="02020603050405020304" pitchFamily="18" charset="0"/>
              </a:rPr>
              <a:t/>
            </a:r>
            <a:br>
              <a:rPr lang="en-US" sz="2800" b="1" smtClean="0">
                <a:solidFill>
                  <a:schemeClr val="tx1"/>
                </a:solidFill>
                <a:latin typeface="Times New Roman" panose="02020603050405020304" pitchFamily="18" charset="0"/>
                <a:cs typeface="Times New Roman" panose="02020603050405020304" pitchFamily="18" charset="0"/>
              </a:rPr>
            </a:br>
            <a:r>
              <a:rPr lang="en-US" sz="2800" b="1" smtClean="0">
                <a:solidFill>
                  <a:schemeClr val="tx1"/>
                </a:solidFill>
                <a:latin typeface="Times New Roman" panose="02020603050405020304" pitchFamily="18" charset="0"/>
                <a:cs typeface="Times New Roman" panose="02020603050405020304" pitchFamily="18" charset="0"/>
              </a:rPr>
              <a:t>History of New Growth </a:t>
            </a:r>
            <a:br>
              <a:rPr lang="en-US" sz="2800" b="1" smtClean="0">
                <a:solidFill>
                  <a:schemeClr val="tx1"/>
                </a:solidFill>
                <a:latin typeface="Times New Roman" panose="02020603050405020304" pitchFamily="18" charset="0"/>
                <a:cs typeface="Times New Roman" panose="02020603050405020304" pitchFamily="18" charset="0"/>
              </a:rPr>
            </a:br>
            <a:r>
              <a:rPr lang="en-US" sz="2800" b="1" smtClean="0">
                <a:solidFill>
                  <a:schemeClr val="tx1"/>
                </a:solidFill>
                <a:latin typeface="Times New Roman" panose="02020603050405020304" pitchFamily="18" charset="0"/>
                <a:cs typeface="Times New Roman" panose="02020603050405020304" pitchFamily="18" charset="0"/>
              </a:rPr>
              <a:t>Budget vs. Actual</a:t>
            </a:r>
            <a:br>
              <a:rPr lang="en-US" sz="2800" b="1" smtClean="0">
                <a:solidFill>
                  <a:schemeClr val="tx1"/>
                </a:solidFill>
                <a:latin typeface="Times New Roman" panose="02020603050405020304" pitchFamily="18" charset="0"/>
                <a:cs typeface="Times New Roman" panose="02020603050405020304" pitchFamily="18" charset="0"/>
              </a:rPr>
            </a:br>
            <a:endParaRPr lang="en-US" sz="2800" b="1">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7018944"/>
              </p:ext>
            </p:extLst>
          </p:nvPr>
        </p:nvGraphicFramePr>
        <p:xfrm>
          <a:off x="3065171" y="1056566"/>
          <a:ext cx="6351202" cy="5249434"/>
        </p:xfrm>
        <a:graphic>
          <a:graphicData uri="http://schemas.openxmlformats.org/drawingml/2006/table">
            <a:tbl>
              <a:tblPr firstRow="1" bandRow="1">
                <a:tableStyleId>{073A0DAA-6AF3-43AB-8588-CEC1D06C72B9}</a:tableStyleId>
              </a:tblPr>
              <a:tblGrid>
                <a:gridCol w="1249251"/>
                <a:gridCol w="1701309"/>
                <a:gridCol w="1784809"/>
                <a:gridCol w="1615833"/>
              </a:tblGrid>
              <a:tr h="466300">
                <a:tc>
                  <a:txBody>
                    <a:bodyPr/>
                    <a:lstStyle/>
                    <a:p>
                      <a:pPr algn="ctr" fontAlgn="b"/>
                      <a:r>
                        <a:rPr lang="en-US" sz="1400" u="none" strike="noStrike" baseline="0">
                          <a:effectLst/>
                          <a:latin typeface="Times New Roman" panose="02020603050405020304" pitchFamily="18" charset="0"/>
                          <a:cs typeface="Times New Roman" panose="02020603050405020304" pitchFamily="18" charset="0"/>
                        </a:rPr>
                        <a:t>Fiscal Year</a:t>
                      </a:r>
                      <a:endParaRPr lang="en-US" sz="1400" b="1" i="0" u="none" strike="noStrike" baseline="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baseline="0" smtClean="0">
                          <a:effectLst/>
                          <a:latin typeface="Times New Roman" panose="02020603050405020304" pitchFamily="18" charset="0"/>
                          <a:cs typeface="Times New Roman" panose="02020603050405020304" pitchFamily="18" charset="0"/>
                        </a:rPr>
                        <a:t>Budgeted</a:t>
                      </a:r>
                    </a:p>
                    <a:p>
                      <a:pPr algn="ctr" fontAlgn="b"/>
                      <a:r>
                        <a:rPr lang="en-US" sz="1400" u="none" strike="noStrike" baseline="0" smtClean="0">
                          <a:effectLst/>
                          <a:latin typeface="Times New Roman" panose="02020603050405020304" pitchFamily="18" charset="0"/>
                          <a:cs typeface="Times New Roman" panose="02020603050405020304" pitchFamily="18" charset="0"/>
                        </a:rPr>
                        <a:t> </a:t>
                      </a:r>
                      <a:r>
                        <a:rPr lang="en-US" sz="1400" u="none" strike="noStrike" baseline="0">
                          <a:effectLst/>
                          <a:latin typeface="Times New Roman" panose="02020603050405020304" pitchFamily="18" charset="0"/>
                          <a:cs typeface="Times New Roman" panose="02020603050405020304" pitchFamily="18" charset="0"/>
                        </a:rPr>
                        <a:t>New Growth</a:t>
                      </a:r>
                      <a:endParaRPr lang="en-US" sz="1400" b="1" i="0" u="none" strike="noStrike" baseline="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baseline="0" smtClean="0">
                          <a:effectLst/>
                          <a:latin typeface="Times New Roman" panose="02020603050405020304" pitchFamily="18" charset="0"/>
                          <a:cs typeface="Times New Roman" panose="02020603050405020304" pitchFamily="18" charset="0"/>
                        </a:rPr>
                        <a:t>Actual</a:t>
                      </a:r>
                    </a:p>
                    <a:p>
                      <a:pPr algn="ctr" fontAlgn="b"/>
                      <a:r>
                        <a:rPr lang="en-US" sz="1400" u="none" strike="noStrike" baseline="0" smtClean="0">
                          <a:effectLst/>
                          <a:latin typeface="Times New Roman" panose="02020603050405020304" pitchFamily="18" charset="0"/>
                          <a:cs typeface="Times New Roman" panose="02020603050405020304" pitchFamily="18" charset="0"/>
                        </a:rPr>
                        <a:t> </a:t>
                      </a:r>
                      <a:r>
                        <a:rPr lang="en-US" sz="1400" u="none" strike="noStrike" baseline="0">
                          <a:effectLst/>
                          <a:latin typeface="Times New Roman" panose="02020603050405020304" pitchFamily="18" charset="0"/>
                          <a:cs typeface="Times New Roman" panose="02020603050405020304" pitchFamily="18" charset="0"/>
                        </a:rPr>
                        <a:t>New Growth  </a:t>
                      </a:r>
                      <a:endParaRPr lang="en-US" sz="1400" b="1" i="0" u="none" strike="noStrike" baseline="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baseline="0" smtClean="0">
                          <a:effectLst/>
                          <a:latin typeface="Times New Roman" panose="02020603050405020304" pitchFamily="18" charset="0"/>
                          <a:cs typeface="Times New Roman" panose="02020603050405020304" pitchFamily="18" charset="0"/>
                        </a:rPr>
                        <a:t>$ Over (Under)</a:t>
                      </a:r>
                    </a:p>
                    <a:p>
                      <a:pPr algn="ctr" fontAlgn="b"/>
                      <a:r>
                        <a:rPr lang="en-US" sz="1400" b="1" i="0" u="none" strike="noStrike" baseline="0" smtClean="0">
                          <a:effectLst/>
                          <a:latin typeface="Times New Roman" panose="02020603050405020304" pitchFamily="18" charset="0"/>
                          <a:cs typeface="Times New Roman" panose="02020603050405020304" pitchFamily="18" charset="0"/>
                        </a:rPr>
                        <a:t>Budget</a:t>
                      </a:r>
                      <a:endParaRPr lang="en-US" sz="1400" b="1" i="0" u="none" strike="noStrike" baseline="0">
                        <a:effectLst/>
                        <a:latin typeface="Times New Roman" panose="02020603050405020304" pitchFamily="18" charset="0"/>
                        <a:cs typeface="Times New Roman" panose="02020603050405020304" pitchFamily="18" charset="0"/>
                      </a:endParaRPr>
                    </a:p>
                  </a:txBody>
                  <a:tcPr marL="9525" marR="9525" marT="9525" marB="0" anchor="b"/>
                </a:tc>
              </a:tr>
              <a:tr h="384311">
                <a:tc>
                  <a:txBody>
                    <a:bodyPr/>
                    <a:lstStyle/>
                    <a:p>
                      <a:pPr algn="ctr" fontAlgn="b"/>
                      <a:r>
                        <a:rPr lang="en-US" sz="1200" u="none" strike="noStrike" smtClean="0">
                          <a:effectLst/>
                          <a:latin typeface="Times New Roman" panose="02020603050405020304" pitchFamily="18" charset="0"/>
                          <a:cs typeface="Times New Roman" panose="02020603050405020304" pitchFamily="18" charset="0"/>
                        </a:rPr>
                        <a:t>2023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385,000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    922,570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  537,570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smtClean="0">
                          <a:effectLst/>
                          <a:latin typeface="Times New Roman" panose="02020603050405020304" pitchFamily="18" charset="0"/>
                          <a:cs typeface="Times New Roman" panose="02020603050405020304" pitchFamily="18" charset="0"/>
                        </a:rPr>
                        <a:t>2022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370,000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    659,406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  289,406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smtClean="0">
                          <a:effectLst/>
                          <a:latin typeface="Times New Roman" panose="02020603050405020304" pitchFamily="18" charset="0"/>
                          <a:cs typeface="Times New Roman" panose="02020603050405020304" pitchFamily="18" charset="0"/>
                        </a:rPr>
                        <a:t>2021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450,000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    496,943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  46,943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2020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550,000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    522,773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a:t>
                      </a:r>
                      <a:r>
                        <a:rPr lang="en-US" sz="1200" u="none" strike="noStrike" smtClean="0">
                          <a:effectLst/>
                          <a:latin typeface="Times New Roman" panose="02020603050405020304" pitchFamily="18" charset="0"/>
                          <a:cs typeface="Times New Roman" panose="02020603050405020304" pitchFamily="18" charset="0"/>
                        </a:rPr>
                        <a:t>  (27,227)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2019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600,000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601,987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smtClean="0">
                          <a:effectLst/>
                          <a:latin typeface="Times New Roman" panose="02020603050405020304" pitchFamily="18" charset="0"/>
                          <a:cs typeface="Times New Roman" panose="02020603050405020304" pitchFamily="18" charset="0"/>
                        </a:rPr>
                        <a:t> </a:t>
                      </a:r>
                      <a:r>
                        <a:rPr lang="en-US" sz="1200" u="none" strike="noStrike">
                          <a:effectLst/>
                          <a:latin typeface="Times New Roman" panose="02020603050405020304" pitchFamily="18" charset="0"/>
                          <a:cs typeface="Times New Roman" panose="02020603050405020304" pitchFamily="18" charset="0"/>
                        </a:rPr>
                        <a:t>$            1,987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2018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500,000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571,102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71,102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2017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400,000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655,699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255,699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2016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300,000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651,484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351,484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2015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100,000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576,154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476,154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2014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200,000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222,805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22,805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2013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150,000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361,352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211,352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9893">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2012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100,000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            299,625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        199,625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280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95932451"/>
              </p:ext>
            </p:extLst>
          </p:nvPr>
        </p:nvGraphicFramePr>
        <p:xfrm>
          <a:off x="1042527" y="60960"/>
          <a:ext cx="9959456" cy="67317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8639783" y="6356350"/>
            <a:ext cx="2743200" cy="365125"/>
          </a:xfrm>
        </p:spPr>
        <p:txBody>
          <a:bodyPr/>
          <a:lstStyle/>
          <a:p>
            <a:fld id="{D57F1E4F-1CFF-5643-939E-217C01CDF565}" type="slidenum">
              <a:rPr lang="en-US" smtClean="0">
                <a:latin typeface="Times New Roman" panose="02020603050405020304" pitchFamily="18" charset="0"/>
                <a:cs typeface="Times New Roman" panose="02020603050405020304" pitchFamily="18" charset="0"/>
              </a:rPr>
              <a:pPr/>
              <a:t>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678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18438</TotalTime>
  <Words>1734</Words>
  <Application>Microsoft Office PowerPoint</Application>
  <PresentationFormat>Widescreen</PresentationFormat>
  <Paragraphs>301</Paragraphs>
  <Slides>43</Slides>
  <Notes>43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43</vt:i4>
      </vt:variant>
    </vt:vector>
  </HeadingPairs>
  <TitlesOfParts>
    <vt:vector size="52" baseType="lpstr">
      <vt:lpstr>Arial</vt:lpstr>
      <vt:lpstr>Calibri</vt:lpstr>
      <vt:lpstr>Calibri Light</vt:lpstr>
      <vt:lpstr>Time new roman</vt:lpstr>
      <vt:lpstr>Times New Roman</vt:lpstr>
      <vt:lpstr>Office Theme</vt:lpstr>
      <vt:lpstr>Custom Design</vt:lpstr>
      <vt:lpstr>Worksheet</vt:lpstr>
      <vt:lpstr>Binary Worksheet</vt:lpstr>
      <vt:lpstr>Town of Bourne Financial Review  For the Year Ended June 30, 2022. Presented by Erica Flemming, Finance Director December 6, 2022</vt:lpstr>
      <vt:lpstr>Presentation Agenda</vt:lpstr>
      <vt:lpstr>PowerPoint Presentation</vt:lpstr>
      <vt:lpstr>General Fund  Revenue</vt:lpstr>
      <vt:lpstr>PowerPoint Presentation</vt:lpstr>
      <vt:lpstr>Revenues by Source (Actual) FY2022</vt:lpstr>
      <vt:lpstr>Property Taxes Determining the Levy Limit</vt:lpstr>
      <vt:lpstr> History of New Growth  Budget vs. Actual </vt:lpstr>
      <vt:lpstr>PowerPoint Presentation</vt:lpstr>
      <vt:lpstr>Debt Exclusion (Added to Tax Levy)</vt:lpstr>
      <vt:lpstr>  State Aid (Cherry Sheet) Revenues  Budget vs. Actual FY2022 </vt:lpstr>
      <vt:lpstr> State Aid by Type (Actual Receipts) FY2022 </vt:lpstr>
      <vt:lpstr>PowerPoint Presentation</vt:lpstr>
      <vt:lpstr>State Aid Revenues</vt:lpstr>
      <vt:lpstr>PowerPoint Presentation</vt:lpstr>
      <vt:lpstr>Local Receipts by Type  FY2022</vt:lpstr>
      <vt:lpstr>Historical Local Receipt Revenue</vt:lpstr>
      <vt:lpstr>General Fund Appropriations, Expenditures, and Assessments</vt:lpstr>
      <vt:lpstr>PowerPoint Presentation</vt:lpstr>
      <vt:lpstr>PowerPoint Presentation</vt:lpstr>
      <vt:lpstr> Expenditures by Function  FY2022 </vt:lpstr>
      <vt:lpstr>PowerPoint Presentation</vt:lpstr>
      <vt:lpstr>PowerPoint Presentation</vt:lpstr>
      <vt:lpstr> Cherry Sheet Assessments </vt:lpstr>
      <vt:lpstr>PowerPoint Presentation</vt:lpstr>
      <vt:lpstr>Debt Service  FY2022</vt:lpstr>
      <vt:lpstr>Financial Policy  Compliance &amp; Other Funds</vt:lpstr>
      <vt:lpstr>PowerPoint Presentation</vt:lpstr>
      <vt:lpstr>PowerPoint Presentation</vt:lpstr>
      <vt:lpstr>Free Cash to Financial Policy</vt:lpstr>
      <vt:lpstr>PowerPoint Presentation</vt:lpstr>
      <vt:lpstr>PowerPoint Presentation</vt:lpstr>
      <vt:lpstr>PowerPoint Presentation</vt:lpstr>
      <vt:lpstr>FY22 Grant Funding Received (Outside General Fund Budget)</vt:lpstr>
      <vt:lpstr>American Rescue Plan Act (ARPA)</vt:lpstr>
      <vt:lpstr>Enterprise Funds</vt:lpstr>
      <vt:lpstr>Enterprise Funds ISWM &amp; Sewer</vt:lpstr>
      <vt:lpstr>PowerPoint Presentation</vt:lpstr>
      <vt:lpstr>PowerPoint Presentation</vt:lpstr>
      <vt:lpstr>PowerPoint Presentation</vt:lpstr>
      <vt:lpstr>PowerPoint Presentation</vt:lpstr>
      <vt:lpstr>Conclusion</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Bourne</dc:title>
  <dc:creator>Erica Flemming</dc:creator>
  <cp:lastModifiedBy>Erica Flemming</cp:lastModifiedBy>
  <cp:revision>570</cp:revision>
  <cp:lastPrinted>2022-12-05T17:20:39Z</cp:lastPrinted>
  <dcterms:created xsi:type="dcterms:W3CDTF">2017-10-20T13:01:27Z</dcterms:created>
  <dcterms:modified xsi:type="dcterms:W3CDTF">2022-12-05T20:19:40Z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