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59" r:id="rId5"/>
    <p:sldId id="270" r:id="rId6"/>
    <p:sldId id="258" r:id="rId7"/>
    <p:sldId id="267" r:id="rId8"/>
    <p:sldId id="268" r:id="rId9"/>
    <p:sldId id="265" r:id="rId10"/>
    <p:sldId id="269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1577" autoAdjust="0"/>
  </p:normalViewPr>
  <p:slideViewPr>
    <p:cSldViewPr snapToGrid="0">
      <p:cViewPr varScale="1">
        <p:scale>
          <a:sx n="106" d="100"/>
          <a:sy n="106" d="100"/>
        </p:scale>
        <p:origin x="7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B5D4C8C7-9E18-472F-B2BA-CBA9DE1C04A4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320E0CCE-CF0C-479C-BFFA-9CC79A961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E0CCE-CF0C-479C-BFFA-9CC79A9618F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98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E0CCE-CF0C-479C-BFFA-9CC79A9618F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8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E0CCE-CF0C-479C-BFFA-9CC79A9618F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2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8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5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2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7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3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7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7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9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88AD-4247-47E5-9CBB-3F97EF4CC7A7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C7AC-B634-4BC5-B406-D494768C6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1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TOWN OF BOURNE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FISCAL YEAR 2023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TAX CLASSIFICATION HEARING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December 6, 2022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811208" y="146304"/>
            <a:ext cx="11662133" cy="6630397"/>
            <a:chOff x="2245" y="0"/>
            <a:chExt cx="3422" cy="4347"/>
          </a:xfrm>
        </p:grpSpPr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2245" y="0"/>
              <a:ext cx="3422" cy="3032"/>
              <a:chOff x="2245" y="0"/>
              <a:chExt cx="3422" cy="3032"/>
            </a:xfrm>
          </p:grpSpPr>
          <p:sp>
            <p:nvSpPr>
              <p:cNvPr id="102" name="Rectangle 5"/>
              <p:cNvSpPr>
                <a:spLocks noChangeArrowheads="1"/>
              </p:cNvSpPr>
              <p:nvPr/>
            </p:nvSpPr>
            <p:spPr bwMode="auto">
              <a:xfrm>
                <a:off x="2981" y="0"/>
                <a:ext cx="19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6"/>
              <p:cNvSpPr>
                <a:spLocks noChangeArrowheads="1"/>
              </p:cNvSpPr>
              <p:nvPr/>
            </p:nvSpPr>
            <p:spPr bwMode="auto">
              <a:xfrm>
                <a:off x="3126" y="0"/>
                <a:ext cx="924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b="1" u="sng" dirty="0" smtClean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 SINGLE TAX RATE ANAYLYSIS WITH NO SHIFT 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104" name="Rectangle 7"/>
              <p:cNvSpPr>
                <a:spLocks noChangeArrowheads="1"/>
              </p:cNvSpPr>
              <p:nvPr/>
            </p:nvSpPr>
            <p:spPr bwMode="auto">
              <a:xfrm>
                <a:off x="3178" y="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"/>
              <p:cNvSpPr>
                <a:spLocks noChangeArrowheads="1"/>
              </p:cNvSpPr>
              <p:nvPr/>
            </p:nvSpPr>
            <p:spPr bwMode="auto">
              <a:xfrm>
                <a:off x="3780" y="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9"/>
              <p:cNvSpPr>
                <a:spLocks noChangeArrowheads="1"/>
              </p:cNvSpPr>
              <p:nvPr/>
            </p:nvSpPr>
            <p:spPr bwMode="auto">
              <a:xfrm>
                <a:off x="4503" y="0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10"/>
              <p:cNvSpPr>
                <a:spLocks noChangeArrowheads="1"/>
              </p:cNvSpPr>
              <p:nvPr/>
            </p:nvSpPr>
            <p:spPr bwMode="auto">
              <a:xfrm>
                <a:off x="2736" y="93"/>
                <a:ext cx="10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12"/>
              <p:cNvSpPr>
                <a:spLocks noChangeArrowheads="1"/>
              </p:cNvSpPr>
              <p:nvPr/>
            </p:nvSpPr>
            <p:spPr bwMode="auto">
              <a:xfrm>
                <a:off x="3500" y="94"/>
                <a:ext cx="0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13"/>
              <p:cNvSpPr>
                <a:spLocks noChangeArrowheads="1"/>
              </p:cNvSpPr>
              <p:nvPr/>
            </p:nvSpPr>
            <p:spPr bwMode="auto">
              <a:xfrm>
                <a:off x="3712" y="93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14"/>
              <p:cNvSpPr>
                <a:spLocks noChangeArrowheads="1"/>
              </p:cNvSpPr>
              <p:nvPr/>
            </p:nvSpPr>
            <p:spPr bwMode="auto">
              <a:xfrm>
                <a:off x="3038" y="106"/>
                <a:ext cx="105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FISCAL YEAR 2023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2" name="Rectangle 15"/>
              <p:cNvSpPr>
                <a:spLocks noChangeArrowheads="1"/>
              </p:cNvSpPr>
              <p:nvPr/>
            </p:nvSpPr>
            <p:spPr bwMode="auto">
              <a:xfrm>
                <a:off x="4577" y="93"/>
                <a:ext cx="0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16"/>
              <p:cNvSpPr>
                <a:spLocks noChangeArrowheads="1"/>
              </p:cNvSpPr>
              <p:nvPr/>
            </p:nvSpPr>
            <p:spPr bwMode="auto">
              <a:xfrm>
                <a:off x="4658" y="93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17"/>
              <p:cNvSpPr>
                <a:spLocks noChangeArrowheads="1"/>
              </p:cNvSpPr>
              <p:nvPr/>
            </p:nvSpPr>
            <p:spPr bwMode="auto">
              <a:xfrm>
                <a:off x="2247" y="18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18"/>
              <p:cNvSpPr>
                <a:spLocks noChangeArrowheads="1"/>
              </p:cNvSpPr>
              <p:nvPr/>
            </p:nvSpPr>
            <p:spPr bwMode="auto">
              <a:xfrm>
                <a:off x="2247" y="282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19"/>
              <p:cNvSpPr>
                <a:spLocks noChangeArrowheads="1"/>
              </p:cNvSpPr>
              <p:nvPr/>
            </p:nvSpPr>
            <p:spPr bwMode="auto">
              <a:xfrm>
                <a:off x="2247" y="376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20"/>
              <p:cNvSpPr>
                <a:spLocks noChangeArrowheads="1"/>
              </p:cNvSpPr>
              <p:nvPr/>
            </p:nvSpPr>
            <p:spPr bwMode="auto">
              <a:xfrm>
                <a:off x="2245" y="463"/>
                <a:ext cx="7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b="1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No CIP Shift –    Residential factor of 1.00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8" name="Rectangle 21"/>
              <p:cNvSpPr>
                <a:spLocks noChangeArrowheads="1"/>
              </p:cNvSpPr>
              <p:nvPr/>
            </p:nvSpPr>
            <p:spPr bwMode="auto">
              <a:xfrm>
                <a:off x="2772" y="469"/>
                <a:ext cx="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22"/>
              <p:cNvSpPr>
                <a:spLocks noChangeArrowheads="1"/>
              </p:cNvSpPr>
              <p:nvPr/>
            </p:nvSpPr>
            <p:spPr bwMode="auto">
              <a:xfrm>
                <a:off x="3064" y="453"/>
                <a:ext cx="15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Tax Rate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0" name="Rectangle 23"/>
              <p:cNvSpPr>
                <a:spLocks noChangeArrowheads="1"/>
              </p:cNvSpPr>
              <p:nvPr/>
            </p:nvSpPr>
            <p:spPr bwMode="auto">
              <a:xfrm>
                <a:off x="3248" y="469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24"/>
              <p:cNvSpPr>
                <a:spLocks noChangeArrowheads="1"/>
              </p:cNvSpPr>
              <p:nvPr/>
            </p:nvSpPr>
            <p:spPr bwMode="auto">
              <a:xfrm>
                <a:off x="3470" y="469"/>
                <a:ext cx="31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Median Assessment *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2" name="Rectangle 25"/>
              <p:cNvSpPr>
                <a:spLocks noChangeArrowheads="1"/>
              </p:cNvSpPr>
              <p:nvPr/>
            </p:nvSpPr>
            <p:spPr bwMode="auto">
              <a:xfrm>
                <a:off x="4186" y="469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26"/>
              <p:cNvSpPr>
                <a:spLocks noChangeArrowheads="1"/>
              </p:cNvSpPr>
              <p:nvPr/>
            </p:nvSpPr>
            <p:spPr bwMode="auto">
              <a:xfrm>
                <a:off x="4204" y="469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27"/>
              <p:cNvSpPr>
                <a:spLocks noChangeArrowheads="1"/>
              </p:cNvSpPr>
              <p:nvPr/>
            </p:nvSpPr>
            <p:spPr bwMode="auto">
              <a:xfrm>
                <a:off x="4204" y="469"/>
                <a:ext cx="340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Taxes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5" name="Rectangle 28"/>
              <p:cNvSpPr>
                <a:spLocks noChangeArrowheads="1"/>
              </p:cNvSpPr>
              <p:nvPr/>
            </p:nvSpPr>
            <p:spPr bwMode="auto">
              <a:xfrm>
                <a:off x="4839" y="468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33"/>
              <p:cNvSpPr>
                <a:spLocks noChangeArrowheads="1"/>
              </p:cNvSpPr>
              <p:nvPr/>
            </p:nvSpPr>
            <p:spPr bwMode="auto">
              <a:xfrm>
                <a:off x="2247" y="564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34"/>
              <p:cNvSpPr>
                <a:spLocks noChangeArrowheads="1"/>
              </p:cNvSpPr>
              <p:nvPr/>
            </p:nvSpPr>
            <p:spPr bwMode="auto">
              <a:xfrm>
                <a:off x="2247" y="662"/>
                <a:ext cx="429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Residential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35"/>
              <p:cNvSpPr>
                <a:spLocks noChangeArrowheads="1"/>
              </p:cNvSpPr>
              <p:nvPr/>
            </p:nvSpPr>
            <p:spPr bwMode="auto">
              <a:xfrm>
                <a:off x="2614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36"/>
              <p:cNvSpPr>
                <a:spLocks noChangeArrowheads="1"/>
              </p:cNvSpPr>
              <p:nvPr/>
            </p:nvSpPr>
            <p:spPr bwMode="auto">
              <a:xfrm>
                <a:off x="2736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8"/>
              <p:cNvSpPr>
                <a:spLocks noChangeArrowheads="1"/>
              </p:cNvSpPr>
              <p:nvPr/>
            </p:nvSpPr>
            <p:spPr bwMode="auto">
              <a:xfrm>
                <a:off x="3061" y="660"/>
                <a:ext cx="167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$8.81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9"/>
              <p:cNvSpPr>
                <a:spLocks noChangeArrowheads="1"/>
              </p:cNvSpPr>
              <p:nvPr/>
            </p:nvSpPr>
            <p:spPr bwMode="auto">
              <a:xfrm>
                <a:off x="3185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40"/>
              <p:cNvSpPr>
                <a:spLocks noChangeArrowheads="1"/>
              </p:cNvSpPr>
              <p:nvPr/>
            </p:nvSpPr>
            <p:spPr bwMode="auto">
              <a:xfrm>
                <a:off x="3225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41"/>
              <p:cNvSpPr>
                <a:spLocks noChangeArrowheads="1"/>
              </p:cNvSpPr>
              <p:nvPr/>
            </p:nvSpPr>
            <p:spPr bwMode="auto">
              <a:xfrm>
                <a:off x="3470" y="657"/>
                <a:ext cx="7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42"/>
              <p:cNvSpPr>
                <a:spLocks noChangeArrowheads="1"/>
              </p:cNvSpPr>
              <p:nvPr/>
            </p:nvSpPr>
            <p:spPr bwMode="auto">
              <a:xfrm>
                <a:off x="3496" y="657"/>
                <a:ext cx="13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497,300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43"/>
              <p:cNvSpPr>
                <a:spLocks noChangeArrowheads="1"/>
              </p:cNvSpPr>
              <p:nvPr/>
            </p:nvSpPr>
            <p:spPr bwMode="auto">
              <a:xfrm>
                <a:off x="3776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44"/>
              <p:cNvSpPr>
                <a:spLocks noChangeArrowheads="1"/>
              </p:cNvSpPr>
              <p:nvPr/>
            </p:nvSpPr>
            <p:spPr bwMode="auto">
              <a:xfrm>
                <a:off x="3959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45"/>
              <p:cNvSpPr>
                <a:spLocks noChangeArrowheads="1"/>
              </p:cNvSpPr>
              <p:nvPr/>
            </p:nvSpPr>
            <p:spPr bwMode="auto">
              <a:xfrm>
                <a:off x="4204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46"/>
              <p:cNvSpPr>
                <a:spLocks noChangeArrowheads="1"/>
              </p:cNvSpPr>
              <p:nvPr/>
            </p:nvSpPr>
            <p:spPr bwMode="auto">
              <a:xfrm>
                <a:off x="4204" y="657"/>
                <a:ext cx="4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$ 4,381.21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47"/>
              <p:cNvSpPr>
                <a:spLocks noChangeArrowheads="1"/>
              </p:cNvSpPr>
              <p:nvPr/>
            </p:nvSpPr>
            <p:spPr bwMode="auto">
              <a:xfrm>
                <a:off x="4733" y="65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48"/>
              <p:cNvSpPr>
                <a:spLocks noChangeArrowheads="1"/>
              </p:cNvSpPr>
              <p:nvPr/>
            </p:nvSpPr>
            <p:spPr bwMode="auto">
              <a:xfrm>
                <a:off x="2247" y="752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49"/>
              <p:cNvSpPr>
                <a:spLocks noChangeArrowheads="1"/>
              </p:cNvSpPr>
              <p:nvPr/>
            </p:nvSpPr>
            <p:spPr bwMode="auto">
              <a:xfrm>
                <a:off x="2247" y="845"/>
                <a:ext cx="126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Com/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Ind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50"/>
              <p:cNvSpPr>
                <a:spLocks noChangeArrowheads="1"/>
              </p:cNvSpPr>
              <p:nvPr/>
            </p:nvSpPr>
            <p:spPr bwMode="auto">
              <a:xfrm>
                <a:off x="2537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51"/>
              <p:cNvSpPr>
                <a:spLocks noChangeArrowheads="1"/>
              </p:cNvSpPr>
              <p:nvPr/>
            </p:nvSpPr>
            <p:spPr bwMode="auto">
              <a:xfrm>
                <a:off x="2736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52"/>
              <p:cNvSpPr>
                <a:spLocks noChangeArrowheads="1"/>
              </p:cNvSpPr>
              <p:nvPr/>
            </p:nvSpPr>
            <p:spPr bwMode="auto">
              <a:xfrm>
                <a:off x="3064" y="848"/>
                <a:ext cx="17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8.81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53"/>
              <p:cNvSpPr>
                <a:spLocks noChangeArrowheads="1"/>
              </p:cNvSpPr>
              <p:nvPr/>
            </p:nvSpPr>
            <p:spPr bwMode="auto">
              <a:xfrm>
                <a:off x="3185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Rectangle 54"/>
              <p:cNvSpPr>
                <a:spLocks noChangeArrowheads="1"/>
              </p:cNvSpPr>
              <p:nvPr/>
            </p:nvSpPr>
            <p:spPr bwMode="auto">
              <a:xfrm>
                <a:off x="3225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55"/>
              <p:cNvSpPr>
                <a:spLocks noChangeArrowheads="1"/>
              </p:cNvSpPr>
              <p:nvPr/>
            </p:nvSpPr>
            <p:spPr bwMode="auto">
              <a:xfrm>
                <a:off x="3246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Rectangle 56"/>
              <p:cNvSpPr>
                <a:spLocks noChangeArrowheads="1"/>
              </p:cNvSpPr>
              <p:nvPr/>
            </p:nvSpPr>
            <p:spPr bwMode="auto">
              <a:xfrm>
                <a:off x="3448" y="845"/>
                <a:ext cx="179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$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453,600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Rectangle 57"/>
              <p:cNvSpPr>
                <a:spLocks noChangeArrowheads="1"/>
              </p:cNvSpPr>
              <p:nvPr/>
            </p:nvSpPr>
            <p:spPr bwMode="auto">
              <a:xfrm>
                <a:off x="3776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Rectangle 58"/>
              <p:cNvSpPr>
                <a:spLocks noChangeArrowheads="1"/>
              </p:cNvSpPr>
              <p:nvPr/>
            </p:nvSpPr>
            <p:spPr bwMode="auto">
              <a:xfrm>
                <a:off x="3959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Rectangle 59"/>
              <p:cNvSpPr>
                <a:spLocks noChangeArrowheads="1"/>
              </p:cNvSpPr>
              <p:nvPr/>
            </p:nvSpPr>
            <p:spPr bwMode="auto">
              <a:xfrm>
                <a:off x="4204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Rectangle 60"/>
              <p:cNvSpPr>
                <a:spLocks noChangeArrowheads="1"/>
              </p:cNvSpPr>
              <p:nvPr/>
            </p:nvSpPr>
            <p:spPr bwMode="auto">
              <a:xfrm>
                <a:off x="4204" y="845"/>
                <a:ext cx="4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3,996.21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Rectangle 61"/>
              <p:cNvSpPr>
                <a:spLocks noChangeArrowheads="1"/>
              </p:cNvSpPr>
              <p:nvPr/>
            </p:nvSpPr>
            <p:spPr bwMode="auto">
              <a:xfrm>
                <a:off x="4733" y="84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Rectangle 62"/>
              <p:cNvSpPr>
                <a:spLocks noChangeArrowheads="1"/>
              </p:cNvSpPr>
              <p:nvPr/>
            </p:nvSpPr>
            <p:spPr bwMode="auto">
              <a:xfrm>
                <a:off x="2247" y="939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63"/>
              <p:cNvSpPr>
                <a:spLocks noChangeArrowheads="1"/>
              </p:cNvSpPr>
              <p:nvPr/>
            </p:nvSpPr>
            <p:spPr bwMode="auto">
              <a:xfrm>
                <a:off x="2247" y="1034"/>
                <a:ext cx="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2" name="Rectangle 65"/>
              <p:cNvSpPr>
                <a:spLocks noChangeArrowheads="1"/>
              </p:cNvSpPr>
              <p:nvPr/>
            </p:nvSpPr>
            <p:spPr bwMode="auto">
              <a:xfrm>
                <a:off x="4285" y="1034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66"/>
              <p:cNvSpPr>
                <a:spLocks noChangeArrowheads="1"/>
              </p:cNvSpPr>
              <p:nvPr/>
            </p:nvSpPr>
            <p:spPr bwMode="auto">
              <a:xfrm>
                <a:off x="4448" y="1034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67"/>
              <p:cNvSpPr>
                <a:spLocks noChangeArrowheads="1"/>
              </p:cNvSpPr>
              <p:nvPr/>
            </p:nvSpPr>
            <p:spPr bwMode="auto">
              <a:xfrm>
                <a:off x="4693" y="1034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68"/>
              <p:cNvSpPr>
                <a:spLocks noChangeArrowheads="1"/>
              </p:cNvSpPr>
              <p:nvPr/>
            </p:nvSpPr>
            <p:spPr bwMode="auto">
              <a:xfrm>
                <a:off x="4937" y="1034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69"/>
              <p:cNvSpPr>
                <a:spLocks noChangeArrowheads="1"/>
              </p:cNvSpPr>
              <p:nvPr/>
            </p:nvSpPr>
            <p:spPr bwMode="auto">
              <a:xfrm>
                <a:off x="5182" y="1034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70"/>
              <p:cNvSpPr>
                <a:spLocks noChangeArrowheads="1"/>
              </p:cNvSpPr>
              <p:nvPr/>
            </p:nvSpPr>
            <p:spPr bwMode="auto">
              <a:xfrm>
                <a:off x="2247" y="1118"/>
                <a:ext cx="293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71"/>
              <p:cNvSpPr>
                <a:spLocks noChangeArrowheads="1"/>
              </p:cNvSpPr>
              <p:nvPr/>
            </p:nvSpPr>
            <p:spPr bwMode="auto">
              <a:xfrm>
                <a:off x="2247" y="1128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72"/>
              <p:cNvSpPr>
                <a:spLocks noChangeArrowheads="1"/>
              </p:cNvSpPr>
              <p:nvPr/>
            </p:nvSpPr>
            <p:spPr bwMode="auto">
              <a:xfrm>
                <a:off x="2247" y="122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73"/>
              <p:cNvSpPr>
                <a:spLocks noChangeArrowheads="1"/>
              </p:cNvSpPr>
              <p:nvPr/>
            </p:nvSpPr>
            <p:spPr bwMode="auto">
              <a:xfrm>
                <a:off x="2247" y="1163"/>
                <a:ext cx="2652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sng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000" b="1" u="sng" dirty="0" smtClean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SPLIT TAX RATE ANAYLYSIS WITH SHIFT OPTIONS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b="1" u="sng" dirty="0" smtClean="0">
                    <a:latin typeface="Times New Roman" panose="02020603050405020304" pitchFamily="18" charset="0"/>
                  </a:rPr>
                  <a:t>FISCAL YEAR 2023</a:t>
                </a:r>
                <a:r>
                  <a:rPr kumimoji="0" lang="en-US" altLang="en-US" sz="1000" b="1" i="0" u="sng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</a:rPr>
                  <a:t>                                                       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171" name="Rectangle 74"/>
              <p:cNvSpPr>
                <a:spLocks noChangeArrowheads="1"/>
              </p:cNvSpPr>
              <p:nvPr/>
            </p:nvSpPr>
            <p:spPr bwMode="auto">
              <a:xfrm>
                <a:off x="3409" y="1315"/>
                <a:ext cx="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2" name="Rectangle 75"/>
              <p:cNvSpPr>
                <a:spLocks noChangeArrowheads="1"/>
              </p:cNvSpPr>
              <p:nvPr/>
            </p:nvSpPr>
            <p:spPr bwMode="auto">
              <a:xfrm>
                <a:off x="4084" y="1315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77"/>
              <p:cNvSpPr>
                <a:spLocks noChangeArrowheads="1"/>
              </p:cNvSpPr>
              <p:nvPr/>
            </p:nvSpPr>
            <p:spPr bwMode="auto">
              <a:xfrm>
                <a:off x="2247" y="1409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78"/>
              <p:cNvSpPr>
                <a:spLocks noChangeArrowheads="1"/>
              </p:cNvSpPr>
              <p:nvPr/>
            </p:nvSpPr>
            <p:spPr bwMode="auto">
              <a:xfrm>
                <a:off x="2247" y="1503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79"/>
              <p:cNvSpPr>
                <a:spLocks noChangeArrowheads="1"/>
              </p:cNvSpPr>
              <p:nvPr/>
            </p:nvSpPr>
            <p:spPr bwMode="auto">
              <a:xfrm>
                <a:off x="2247" y="1596"/>
                <a:ext cx="756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1.110 CIP Shift -	 Residential</a:t>
                </a:r>
                <a:r>
                  <a:rPr kumimoji="0" lang="en-US" altLang="en-US" sz="1000" b="1" i="0" u="sng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factor  98.604145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7" name="Rectangle 80"/>
              <p:cNvSpPr>
                <a:spLocks noChangeArrowheads="1"/>
              </p:cNvSpPr>
              <p:nvPr/>
            </p:nvSpPr>
            <p:spPr bwMode="auto">
              <a:xfrm>
                <a:off x="2634" y="159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81"/>
              <p:cNvSpPr>
                <a:spLocks noChangeArrowheads="1"/>
              </p:cNvSpPr>
              <p:nvPr/>
            </p:nvSpPr>
            <p:spPr bwMode="auto">
              <a:xfrm>
                <a:off x="2736" y="159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82"/>
              <p:cNvSpPr>
                <a:spLocks noChangeArrowheads="1"/>
              </p:cNvSpPr>
              <p:nvPr/>
            </p:nvSpPr>
            <p:spPr bwMode="auto">
              <a:xfrm>
                <a:off x="2998" y="1597"/>
                <a:ext cx="24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u="sng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T</a:t>
                </a:r>
                <a:r>
                  <a:rPr lang="en-US" altLang="en-US" sz="1000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ax Rate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1" name="Rectangle 84"/>
              <p:cNvSpPr>
                <a:spLocks noChangeArrowheads="1"/>
              </p:cNvSpPr>
              <p:nvPr/>
            </p:nvSpPr>
            <p:spPr bwMode="auto">
              <a:xfrm>
                <a:off x="3470" y="1597"/>
                <a:ext cx="343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sng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Median Assessment</a:t>
                </a:r>
                <a:endParaRPr kumimoji="0" lang="en-US" altLang="en-US" sz="18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2" name="Rectangle 85"/>
              <p:cNvSpPr>
                <a:spLocks noChangeArrowheads="1"/>
              </p:cNvSpPr>
              <p:nvPr/>
            </p:nvSpPr>
            <p:spPr bwMode="auto">
              <a:xfrm>
                <a:off x="4124" y="159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86"/>
              <p:cNvSpPr>
                <a:spLocks noChangeArrowheads="1"/>
              </p:cNvSpPr>
              <p:nvPr/>
            </p:nvSpPr>
            <p:spPr bwMode="auto">
              <a:xfrm>
                <a:off x="4204" y="1597"/>
                <a:ext cx="103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T</a:t>
                </a:r>
                <a:r>
                  <a:rPr kumimoji="0" lang="en-US" altLang="en-US" sz="1000" b="0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axes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84" name="Rectangle 87"/>
              <p:cNvSpPr>
                <a:spLocks noChangeArrowheads="1"/>
              </p:cNvSpPr>
              <p:nvPr/>
            </p:nvSpPr>
            <p:spPr bwMode="auto">
              <a:xfrm>
                <a:off x="4595" y="159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89"/>
              <p:cNvSpPr>
                <a:spLocks noChangeArrowheads="1"/>
              </p:cNvSpPr>
              <p:nvPr/>
            </p:nvSpPr>
            <p:spPr bwMode="auto">
              <a:xfrm>
                <a:off x="5118" y="1597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95"/>
              <p:cNvSpPr>
                <a:spLocks noChangeArrowheads="1"/>
              </p:cNvSpPr>
              <p:nvPr/>
            </p:nvSpPr>
            <p:spPr bwMode="auto">
              <a:xfrm>
                <a:off x="2247" y="1691"/>
                <a:ext cx="862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                                                                     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97"/>
              <p:cNvSpPr>
                <a:spLocks noChangeArrowheads="1"/>
              </p:cNvSpPr>
              <p:nvPr/>
            </p:nvSpPr>
            <p:spPr bwMode="auto">
              <a:xfrm>
                <a:off x="4681" y="1594"/>
                <a:ext cx="26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   -    ) or ( + 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99"/>
              <p:cNvSpPr>
                <a:spLocks noChangeArrowheads="1"/>
              </p:cNvSpPr>
              <p:nvPr/>
            </p:nvSpPr>
            <p:spPr bwMode="auto">
              <a:xfrm>
                <a:off x="4787" y="1691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100"/>
              <p:cNvSpPr>
                <a:spLocks noChangeArrowheads="1"/>
              </p:cNvSpPr>
              <p:nvPr/>
            </p:nvSpPr>
            <p:spPr bwMode="auto">
              <a:xfrm>
                <a:off x="4808" y="1691"/>
                <a:ext cx="0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101"/>
              <p:cNvSpPr>
                <a:spLocks noChangeArrowheads="1"/>
              </p:cNvSpPr>
              <p:nvPr/>
            </p:nvSpPr>
            <p:spPr bwMode="auto">
              <a:xfrm>
                <a:off x="5236" y="1691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103"/>
              <p:cNvSpPr>
                <a:spLocks noChangeArrowheads="1"/>
              </p:cNvSpPr>
              <p:nvPr/>
            </p:nvSpPr>
            <p:spPr bwMode="auto">
              <a:xfrm>
                <a:off x="2247" y="1785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104"/>
              <p:cNvSpPr>
                <a:spLocks noChangeArrowheads="1"/>
              </p:cNvSpPr>
              <p:nvPr/>
            </p:nvSpPr>
            <p:spPr bwMode="auto">
              <a:xfrm>
                <a:off x="2247" y="1878"/>
                <a:ext cx="42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Residential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105"/>
              <p:cNvSpPr>
                <a:spLocks noChangeArrowheads="1"/>
              </p:cNvSpPr>
              <p:nvPr/>
            </p:nvSpPr>
            <p:spPr bwMode="auto">
              <a:xfrm>
                <a:off x="2614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106"/>
              <p:cNvSpPr>
                <a:spLocks noChangeArrowheads="1"/>
              </p:cNvSpPr>
              <p:nvPr/>
            </p:nvSpPr>
            <p:spPr bwMode="auto">
              <a:xfrm>
                <a:off x="2736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Rectangle 107"/>
              <p:cNvSpPr>
                <a:spLocks noChangeArrowheads="1"/>
              </p:cNvSpPr>
              <p:nvPr/>
            </p:nvSpPr>
            <p:spPr bwMode="auto">
              <a:xfrm>
                <a:off x="3073" y="1888"/>
                <a:ext cx="17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8.69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" name="Rectangle 108"/>
              <p:cNvSpPr>
                <a:spLocks noChangeArrowheads="1"/>
              </p:cNvSpPr>
              <p:nvPr/>
            </p:nvSpPr>
            <p:spPr bwMode="auto">
              <a:xfrm>
                <a:off x="3103" y="1878"/>
                <a:ext cx="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109"/>
              <p:cNvSpPr>
                <a:spLocks noChangeArrowheads="1"/>
              </p:cNvSpPr>
              <p:nvPr/>
            </p:nvSpPr>
            <p:spPr bwMode="auto">
              <a:xfrm>
                <a:off x="3185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110"/>
              <p:cNvSpPr>
                <a:spLocks noChangeArrowheads="1"/>
              </p:cNvSpPr>
              <p:nvPr/>
            </p:nvSpPr>
            <p:spPr bwMode="auto">
              <a:xfrm>
                <a:off x="3225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Rectangle 111"/>
              <p:cNvSpPr>
                <a:spLocks noChangeArrowheads="1"/>
              </p:cNvSpPr>
              <p:nvPr/>
            </p:nvSpPr>
            <p:spPr bwMode="auto">
              <a:xfrm>
                <a:off x="3470" y="1878"/>
                <a:ext cx="7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112"/>
              <p:cNvSpPr>
                <a:spLocks noChangeArrowheads="1"/>
              </p:cNvSpPr>
              <p:nvPr/>
            </p:nvSpPr>
            <p:spPr bwMode="auto">
              <a:xfrm>
                <a:off x="3500" y="1878"/>
                <a:ext cx="181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497,300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113"/>
              <p:cNvSpPr>
                <a:spLocks noChangeArrowheads="1"/>
              </p:cNvSpPr>
              <p:nvPr/>
            </p:nvSpPr>
            <p:spPr bwMode="auto">
              <a:xfrm>
                <a:off x="3776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114"/>
              <p:cNvSpPr>
                <a:spLocks noChangeArrowheads="1"/>
              </p:cNvSpPr>
              <p:nvPr/>
            </p:nvSpPr>
            <p:spPr bwMode="auto">
              <a:xfrm>
                <a:off x="3959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115"/>
              <p:cNvSpPr>
                <a:spLocks noChangeArrowheads="1"/>
              </p:cNvSpPr>
              <p:nvPr/>
            </p:nvSpPr>
            <p:spPr bwMode="auto">
              <a:xfrm>
                <a:off x="4204" y="1878"/>
                <a:ext cx="1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4,321.53</a:t>
                </a: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3" name="Rectangle 116"/>
              <p:cNvSpPr>
                <a:spLocks noChangeArrowheads="1"/>
              </p:cNvSpPr>
              <p:nvPr/>
            </p:nvSpPr>
            <p:spPr bwMode="auto">
              <a:xfrm flipH="1" flipV="1">
                <a:off x="4652" y="1869"/>
                <a:ext cx="6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-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Rectangle 118"/>
              <p:cNvSpPr>
                <a:spLocks noChangeArrowheads="1"/>
              </p:cNvSpPr>
              <p:nvPr/>
            </p:nvSpPr>
            <p:spPr bwMode="auto">
              <a:xfrm>
                <a:off x="4720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6" name="Rectangle 119"/>
              <p:cNvSpPr>
                <a:spLocks noChangeArrowheads="1"/>
              </p:cNvSpPr>
              <p:nvPr/>
            </p:nvSpPr>
            <p:spPr bwMode="auto">
              <a:xfrm>
                <a:off x="4733" y="1878"/>
                <a:ext cx="287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$ 59.68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7" name="Rectangle 120"/>
              <p:cNvSpPr>
                <a:spLocks noChangeArrowheads="1"/>
              </p:cNvSpPr>
              <p:nvPr/>
            </p:nvSpPr>
            <p:spPr bwMode="auto">
              <a:xfrm>
                <a:off x="4923" y="187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121"/>
              <p:cNvSpPr>
                <a:spLocks noChangeArrowheads="1"/>
              </p:cNvSpPr>
              <p:nvPr/>
            </p:nvSpPr>
            <p:spPr bwMode="auto">
              <a:xfrm>
                <a:off x="2247" y="197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9" name="Rectangle 122"/>
              <p:cNvSpPr>
                <a:spLocks noChangeArrowheads="1"/>
              </p:cNvSpPr>
              <p:nvPr/>
            </p:nvSpPr>
            <p:spPr bwMode="auto">
              <a:xfrm>
                <a:off x="2247" y="2066"/>
                <a:ext cx="34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Com/</a:t>
                </a:r>
                <a:r>
                  <a:rPr kumimoji="0" lang="en-US" alt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Ind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0" name="Rectangle 123"/>
              <p:cNvSpPr>
                <a:spLocks noChangeArrowheads="1"/>
              </p:cNvSpPr>
              <p:nvPr/>
            </p:nvSpPr>
            <p:spPr bwMode="auto">
              <a:xfrm>
                <a:off x="2537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1" name="Rectangle 124"/>
              <p:cNvSpPr>
                <a:spLocks noChangeArrowheads="1"/>
              </p:cNvSpPr>
              <p:nvPr/>
            </p:nvSpPr>
            <p:spPr bwMode="auto">
              <a:xfrm>
                <a:off x="2736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2" name="Rectangle 125"/>
              <p:cNvSpPr>
                <a:spLocks noChangeArrowheads="1"/>
              </p:cNvSpPr>
              <p:nvPr/>
            </p:nvSpPr>
            <p:spPr bwMode="auto">
              <a:xfrm>
                <a:off x="3073" y="2073"/>
                <a:ext cx="163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9.78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3" name="Rectangle 126"/>
              <p:cNvSpPr>
                <a:spLocks noChangeArrowheads="1"/>
              </p:cNvSpPr>
              <p:nvPr/>
            </p:nvSpPr>
            <p:spPr bwMode="auto">
              <a:xfrm>
                <a:off x="3185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4" name="Rectangle 127"/>
              <p:cNvSpPr>
                <a:spLocks noChangeArrowheads="1"/>
              </p:cNvSpPr>
              <p:nvPr/>
            </p:nvSpPr>
            <p:spPr bwMode="auto">
              <a:xfrm>
                <a:off x="3225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5" name="Rectangle 128"/>
              <p:cNvSpPr>
                <a:spLocks noChangeArrowheads="1"/>
              </p:cNvSpPr>
              <p:nvPr/>
            </p:nvSpPr>
            <p:spPr bwMode="auto">
              <a:xfrm>
                <a:off x="3470" y="2066"/>
                <a:ext cx="151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453,600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6" name="Rectangle 129"/>
              <p:cNvSpPr>
                <a:spLocks noChangeArrowheads="1"/>
              </p:cNvSpPr>
              <p:nvPr/>
            </p:nvSpPr>
            <p:spPr bwMode="auto">
              <a:xfrm>
                <a:off x="3776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7" name="Rectangle 130"/>
              <p:cNvSpPr>
                <a:spLocks noChangeArrowheads="1"/>
              </p:cNvSpPr>
              <p:nvPr/>
            </p:nvSpPr>
            <p:spPr bwMode="auto">
              <a:xfrm>
                <a:off x="3959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8" name="Rectangle 131"/>
              <p:cNvSpPr>
                <a:spLocks noChangeArrowheads="1"/>
              </p:cNvSpPr>
              <p:nvPr/>
            </p:nvSpPr>
            <p:spPr bwMode="auto">
              <a:xfrm>
                <a:off x="4204" y="2066"/>
                <a:ext cx="1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4,436.21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9" name="Rectangle 132"/>
              <p:cNvSpPr>
                <a:spLocks noChangeArrowheads="1"/>
              </p:cNvSpPr>
              <p:nvPr/>
            </p:nvSpPr>
            <p:spPr bwMode="auto">
              <a:xfrm>
                <a:off x="4489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0" name="Rectangle 133"/>
              <p:cNvSpPr>
                <a:spLocks noChangeArrowheads="1"/>
              </p:cNvSpPr>
              <p:nvPr/>
            </p:nvSpPr>
            <p:spPr bwMode="auto">
              <a:xfrm>
                <a:off x="4695" y="2066"/>
                <a:ext cx="193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+</a:t>
                </a:r>
                <a:r>
                  <a:rPr kumimoji="0" lang="en-US" altLang="en-US" sz="1000" b="0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$ 440.00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1" name="Rectangle 134"/>
              <p:cNvSpPr>
                <a:spLocks noChangeArrowheads="1"/>
              </p:cNvSpPr>
              <p:nvPr/>
            </p:nvSpPr>
            <p:spPr bwMode="auto">
              <a:xfrm>
                <a:off x="4963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Rectangle 135"/>
              <p:cNvSpPr>
                <a:spLocks noChangeArrowheads="1"/>
              </p:cNvSpPr>
              <p:nvPr/>
            </p:nvSpPr>
            <p:spPr bwMode="auto">
              <a:xfrm>
                <a:off x="5182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Rectangle 136"/>
              <p:cNvSpPr>
                <a:spLocks noChangeArrowheads="1"/>
              </p:cNvSpPr>
              <p:nvPr/>
            </p:nvSpPr>
            <p:spPr bwMode="auto">
              <a:xfrm>
                <a:off x="5426" y="2066"/>
                <a:ext cx="233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Rectangle 137"/>
              <p:cNvSpPr>
                <a:spLocks noChangeArrowheads="1"/>
              </p:cNvSpPr>
              <p:nvPr/>
            </p:nvSpPr>
            <p:spPr bwMode="auto">
              <a:xfrm>
                <a:off x="5610" y="206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Rectangle 139"/>
              <p:cNvSpPr>
                <a:spLocks noChangeArrowheads="1"/>
              </p:cNvSpPr>
              <p:nvPr/>
            </p:nvSpPr>
            <p:spPr bwMode="auto">
              <a:xfrm>
                <a:off x="4285" y="216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7" name="Rectangle 140"/>
              <p:cNvSpPr>
                <a:spLocks noChangeArrowheads="1"/>
              </p:cNvSpPr>
              <p:nvPr/>
            </p:nvSpPr>
            <p:spPr bwMode="auto">
              <a:xfrm>
                <a:off x="4448" y="216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Rectangle 141"/>
              <p:cNvSpPr>
                <a:spLocks noChangeArrowheads="1"/>
              </p:cNvSpPr>
              <p:nvPr/>
            </p:nvSpPr>
            <p:spPr bwMode="auto">
              <a:xfrm>
                <a:off x="4693" y="216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9" name="Rectangle 142"/>
              <p:cNvSpPr>
                <a:spLocks noChangeArrowheads="1"/>
              </p:cNvSpPr>
              <p:nvPr/>
            </p:nvSpPr>
            <p:spPr bwMode="auto">
              <a:xfrm>
                <a:off x="4937" y="216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0" name="Rectangle 143"/>
              <p:cNvSpPr>
                <a:spLocks noChangeArrowheads="1"/>
              </p:cNvSpPr>
              <p:nvPr/>
            </p:nvSpPr>
            <p:spPr bwMode="auto">
              <a:xfrm>
                <a:off x="5182" y="2161"/>
                <a:ext cx="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1" name="Rectangle 144"/>
              <p:cNvSpPr>
                <a:spLocks noChangeArrowheads="1"/>
              </p:cNvSpPr>
              <p:nvPr/>
            </p:nvSpPr>
            <p:spPr bwMode="auto">
              <a:xfrm>
                <a:off x="5263" y="2161"/>
                <a:ext cx="6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2" name="Rectangle 145"/>
              <p:cNvSpPr>
                <a:spLocks noChangeArrowheads="1"/>
              </p:cNvSpPr>
              <p:nvPr/>
            </p:nvSpPr>
            <p:spPr bwMode="auto">
              <a:xfrm>
                <a:off x="2247" y="2245"/>
                <a:ext cx="3016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u="sng" dirty="0"/>
              </a:p>
            </p:txBody>
          </p:sp>
          <p:sp>
            <p:nvSpPr>
              <p:cNvPr id="243" name="Rectangle 146"/>
              <p:cNvSpPr>
                <a:spLocks noChangeArrowheads="1"/>
              </p:cNvSpPr>
              <p:nvPr/>
            </p:nvSpPr>
            <p:spPr bwMode="auto">
              <a:xfrm>
                <a:off x="2247" y="225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4" name="Rectangle 147"/>
              <p:cNvSpPr>
                <a:spLocks noChangeArrowheads="1"/>
              </p:cNvSpPr>
              <p:nvPr/>
            </p:nvSpPr>
            <p:spPr bwMode="auto">
              <a:xfrm>
                <a:off x="2247" y="234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5" name="Rectangle 148"/>
              <p:cNvSpPr>
                <a:spLocks noChangeArrowheads="1"/>
              </p:cNvSpPr>
              <p:nvPr/>
            </p:nvSpPr>
            <p:spPr bwMode="auto">
              <a:xfrm>
                <a:off x="2247" y="2441"/>
                <a:ext cx="742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1.250</a:t>
                </a:r>
                <a:r>
                  <a:rPr kumimoji="0" lang="en-US" altLang="en-US" sz="1000" b="1" i="0" u="sng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kumimoji="0" lang="en-US" altLang="en-US" sz="1000" b="1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CIP Shift - Residential</a:t>
                </a:r>
                <a:r>
                  <a:rPr kumimoji="0" lang="en-US" altLang="en-US" sz="1000" b="1" i="0" u="sng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factor 96.827602 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6" name="Rectangle 149"/>
              <p:cNvSpPr>
                <a:spLocks noChangeArrowheads="1"/>
              </p:cNvSpPr>
              <p:nvPr/>
            </p:nvSpPr>
            <p:spPr bwMode="auto">
              <a:xfrm>
                <a:off x="2634" y="244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7" name="Rectangle 150"/>
              <p:cNvSpPr>
                <a:spLocks noChangeArrowheads="1"/>
              </p:cNvSpPr>
              <p:nvPr/>
            </p:nvSpPr>
            <p:spPr bwMode="auto">
              <a:xfrm>
                <a:off x="2736" y="244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Rectangle 151"/>
              <p:cNvSpPr>
                <a:spLocks noChangeArrowheads="1"/>
              </p:cNvSpPr>
              <p:nvPr/>
            </p:nvSpPr>
            <p:spPr bwMode="auto">
              <a:xfrm>
                <a:off x="3062" y="2430"/>
                <a:ext cx="14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Tax Rate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49" name="Rectangle 152"/>
              <p:cNvSpPr>
                <a:spLocks noChangeArrowheads="1"/>
              </p:cNvSpPr>
              <p:nvPr/>
            </p:nvSpPr>
            <p:spPr bwMode="auto">
              <a:xfrm>
                <a:off x="3248" y="244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Rectangle 153"/>
              <p:cNvSpPr>
                <a:spLocks noChangeArrowheads="1"/>
              </p:cNvSpPr>
              <p:nvPr/>
            </p:nvSpPr>
            <p:spPr bwMode="auto">
              <a:xfrm>
                <a:off x="3460" y="2436"/>
                <a:ext cx="35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Median Assessment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1" name="Rectangle 154"/>
              <p:cNvSpPr>
                <a:spLocks noChangeArrowheads="1"/>
              </p:cNvSpPr>
              <p:nvPr/>
            </p:nvSpPr>
            <p:spPr bwMode="auto">
              <a:xfrm>
                <a:off x="4124" y="2442"/>
                <a:ext cx="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2" name="Rectangle 155"/>
              <p:cNvSpPr>
                <a:spLocks noChangeArrowheads="1"/>
              </p:cNvSpPr>
              <p:nvPr/>
            </p:nvSpPr>
            <p:spPr bwMode="auto">
              <a:xfrm>
                <a:off x="4204" y="2442"/>
                <a:ext cx="103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Taxes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4" name="Rectangle 157"/>
              <p:cNvSpPr>
                <a:spLocks noChangeArrowheads="1"/>
              </p:cNvSpPr>
              <p:nvPr/>
            </p:nvSpPr>
            <p:spPr bwMode="auto">
              <a:xfrm>
                <a:off x="4595" y="244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5" name="Rectangle 158"/>
              <p:cNvSpPr>
                <a:spLocks noChangeArrowheads="1"/>
              </p:cNvSpPr>
              <p:nvPr/>
            </p:nvSpPr>
            <p:spPr bwMode="auto">
              <a:xfrm>
                <a:off x="4691" y="2306"/>
                <a:ext cx="482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sng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Tax bill change</a:t>
                </a:r>
                <a:endParaRPr kumimoji="0" lang="en-US" altLang="en-US" sz="18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56" name="Rectangle 159"/>
              <p:cNvSpPr>
                <a:spLocks noChangeArrowheads="1"/>
              </p:cNvSpPr>
              <p:nvPr/>
            </p:nvSpPr>
            <p:spPr bwMode="auto">
              <a:xfrm>
                <a:off x="5098" y="244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" name="Rectangle 164"/>
              <p:cNvSpPr>
                <a:spLocks noChangeArrowheads="1"/>
              </p:cNvSpPr>
              <p:nvPr/>
            </p:nvSpPr>
            <p:spPr bwMode="auto">
              <a:xfrm>
                <a:off x="2247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Rectangle 165"/>
              <p:cNvSpPr>
                <a:spLocks noChangeArrowheads="1"/>
              </p:cNvSpPr>
              <p:nvPr/>
            </p:nvSpPr>
            <p:spPr bwMode="auto">
              <a:xfrm>
                <a:off x="2492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166"/>
              <p:cNvSpPr>
                <a:spLocks noChangeArrowheads="1"/>
              </p:cNvSpPr>
              <p:nvPr/>
            </p:nvSpPr>
            <p:spPr bwMode="auto">
              <a:xfrm>
                <a:off x="2736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167"/>
              <p:cNvSpPr>
                <a:spLocks noChangeArrowheads="1"/>
              </p:cNvSpPr>
              <p:nvPr/>
            </p:nvSpPr>
            <p:spPr bwMode="auto">
              <a:xfrm>
                <a:off x="2981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168"/>
              <p:cNvSpPr>
                <a:spLocks noChangeArrowheads="1"/>
              </p:cNvSpPr>
              <p:nvPr/>
            </p:nvSpPr>
            <p:spPr bwMode="auto">
              <a:xfrm>
                <a:off x="3225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169"/>
              <p:cNvSpPr>
                <a:spLocks noChangeArrowheads="1"/>
              </p:cNvSpPr>
              <p:nvPr/>
            </p:nvSpPr>
            <p:spPr bwMode="auto">
              <a:xfrm>
                <a:off x="3470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170"/>
              <p:cNvSpPr>
                <a:spLocks noChangeArrowheads="1"/>
              </p:cNvSpPr>
              <p:nvPr/>
            </p:nvSpPr>
            <p:spPr bwMode="auto">
              <a:xfrm>
                <a:off x="3714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171"/>
              <p:cNvSpPr>
                <a:spLocks noChangeArrowheads="1"/>
              </p:cNvSpPr>
              <p:nvPr/>
            </p:nvSpPr>
            <p:spPr bwMode="auto">
              <a:xfrm>
                <a:off x="3959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172"/>
              <p:cNvSpPr>
                <a:spLocks noChangeArrowheads="1"/>
              </p:cNvSpPr>
              <p:nvPr/>
            </p:nvSpPr>
            <p:spPr bwMode="auto">
              <a:xfrm>
                <a:off x="4204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173"/>
              <p:cNvSpPr>
                <a:spLocks noChangeArrowheads="1"/>
              </p:cNvSpPr>
              <p:nvPr/>
            </p:nvSpPr>
            <p:spPr bwMode="auto">
              <a:xfrm>
                <a:off x="4448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174"/>
              <p:cNvSpPr>
                <a:spLocks noChangeArrowheads="1"/>
              </p:cNvSpPr>
              <p:nvPr/>
            </p:nvSpPr>
            <p:spPr bwMode="auto">
              <a:xfrm>
                <a:off x="4695" y="2474"/>
                <a:ext cx="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175"/>
              <p:cNvSpPr>
                <a:spLocks noChangeArrowheads="1"/>
              </p:cNvSpPr>
              <p:nvPr/>
            </p:nvSpPr>
            <p:spPr bwMode="auto">
              <a:xfrm>
                <a:off x="4745" y="2471"/>
                <a:ext cx="63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-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176"/>
              <p:cNvSpPr>
                <a:spLocks noChangeArrowheads="1"/>
              </p:cNvSpPr>
              <p:nvPr/>
            </p:nvSpPr>
            <p:spPr bwMode="auto">
              <a:xfrm>
                <a:off x="4767" y="2536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177"/>
              <p:cNvSpPr>
                <a:spLocks noChangeArrowheads="1"/>
              </p:cNvSpPr>
              <p:nvPr/>
            </p:nvSpPr>
            <p:spPr bwMode="auto">
              <a:xfrm>
                <a:off x="4790" y="2473"/>
                <a:ext cx="14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) or ( + 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178"/>
              <p:cNvSpPr>
                <a:spLocks noChangeArrowheads="1"/>
              </p:cNvSpPr>
              <p:nvPr/>
            </p:nvSpPr>
            <p:spPr bwMode="auto">
              <a:xfrm>
                <a:off x="5216" y="2536"/>
                <a:ext cx="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180"/>
              <p:cNvSpPr>
                <a:spLocks noChangeArrowheads="1"/>
              </p:cNvSpPr>
              <p:nvPr/>
            </p:nvSpPr>
            <p:spPr bwMode="auto">
              <a:xfrm>
                <a:off x="2247" y="2630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181"/>
              <p:cNvSpPr>
                <a:spLocks noChangeArrowheads="1"/>
              </p:cNvSpPr>
              <p:nvPr/>
            </p:nvSpPr>
            <p:spPr bwMode="auto">
              <a:xfrm>
                <a:off x="2247" y="2724"/>
                <a:ext cx="42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Residential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182"/>
              <p:cNvSpPr>
                <a:spLocks noChangeArrowheads="1"/>
              </p:cNvSpPr>
              <p:nvPr/>
            </p:nvSpPr>
            <p:spPr bwMode="auto">
              <a:xfrm>
                <a:off x="2614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183"/>
              <p:cNvSpPr>
                <a:spLocks noChangeArrowheads="1"/>
              </p:cNvSpPr>
              <p:nvPr/>
            </p:nvSpPr>
            <p:spPr bwMode="auto">
              <a:xfrm>
                <a:off x="2736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184"/>
              <p:cNvSpPr>
                <a:spLocks noChangeArrowheads="1"/>
              </p:cNvSpPr>
              <p:nvPr/>
            </p:nvSpPr>
            <p:spPr bwMode="auto">
              <a:xfrm>
                <a:off x="3059" y="2701"/>
                <a:ext cx="1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</a:t>
                </a:r>
                <a:r>
                  <a:rPr kumimoji="0" lang="en-US" altLang="en-US" sz="1000" b="0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8.53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185"/>
              <p:cNvSpPr>
                <a:spLocks noChangeArrowheads="1"/>
              </p:cNvSpPr>
              <p:nvPr/>
            </p:nvSpPr>
            <p:spPr bwMode="auto">
              <a:xfrm>
                <a:off x="3185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186"/>
              <p:cNvSpPr>
                <a:spLocks noChangeArrowheads="1"/>
              </p:cNvSpPr>
              <p:nvPr/>
            </p:nvSpPr>
            <p:spPr bwMode="auto">
              <a:xfrm>
                <a:off x="3225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187"/>
              <p:cNvSpPr>
                <a:spLocks noChangeArrowheads="1"/>
              </p:cNvSpPr>
              <p:nvPr/>
            </p:nvSpPr>
            <p:spPr bwMode="auto">
              <a:xfrm>
                <a:off x="3472" y="2724"/>
                <a:ext cx="7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188"/>
              <p:cNvSpPr>
                <a:spLocks noChangeArrowheads="1"/>
              </p:cNvSpPr>
              <p:nvPr/>
            </p:nvSpPr>
            <p:spPr bwMode="auto">
              <a:xfrm>
                <a:off x="3500" y="2728"/>
                <a:ext cx="15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497,300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189"/>
              <p:cNvSpPr>
                <a:spLocks noChangeArrowheads="1"/>
              </p:cNvSpPr>
              <p:nvPr/>
            </p:nvSpPr>
            <p:spPr bwMode="auto">
              <a:xfrm>
                <a:off x="3776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190"/>
              <p:cNvSpPr>
                <a:spLocks noChangeArrowheads="1"/>
              </p:cNvSpPr>
              <p:nvPr/>
            </p:nvSpPr>
            <p:spPr bwMode="auto">
              <a:xfrm>
                <a:off x="3959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191"/>
              <p:cNvSpPr>
                <a:spLocks noChangeArrowheads="1"/>
              </p:cNvSpPr>
              <p:nvPr/>
            </p:nvSpPr>
            <p:spPr bwMode="auto">
              <a:xfrm>
                <a:off x="4204" y="2724"/>
                <a:ext cx="16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$ 4,241.96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192"/>
              <p:cNvSpPr>
                <a:spLocks noChangeArrowheads="1"/>
              </p:cNvSpPr>
              <p:nvPr/>
            </p:nvSpPr>
            <p:spPr bwMode="auto">
              <a:xfrm>
                <a:off x="4489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193"/>
              <p:cNvSpPr>
                <a:spLocks noChangeArrowheads="1"/>
              </p:cNvSpPr>
              <p:nvPr/>
            </p:nvSpPr>
            <p:spPr bwMode="auto">
              <a:xfrm>
                <a:off x="4693" y="2724"/>
                <a:ext cx="97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-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194"/>
              <p:cNvSpPr>
                <a:spLocks noChangeArrowheads="1"/>
              </p:cNvSpPr>
              <p:nvPr/>
            </p:nvSpPr>
            <p:spPr bwMode="auto">
              <a:xfrm>
                <a:off x="4720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2" name="Rectangle 195"/>
              <p:cNvSpPr>
                <a:spLocks noChangeArrowheads="1"/>
              </p:cNvSpPr>
              <p:nvPr/>
            </p:nvSpPr>
            <p:spPr bwMode="auto">
              <a:xfrm>
                <a:off x="4733" y="2724"/>
                <a:ext cx="14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$ 139.25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3" name="Rectangle 196"/>
              <p:cNvSpPr>
                <a:spLocks noChangeArrowheads="1"/>
              </p:cNvSpPr>
              <p:nvPr/>
            </p:nvSpPr>
            <p:spPr bwMode="auto">
              <a:xfrm>
                <a:off x="4964" y="2724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4" name="Rectangle 197"/>
              <p:cNvSpPr>
                <a:spLocks noChangeArrowheads="1"/>
              </p:cNvSpPr>
              <p:nvPr/>
            </p:nvSpPr>
            <p:spPr bwMode="auto">
              <a:xfrm>
                <a:off x="2247" y="2818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5" name="Rectangle 198"/>
              <p:cNvSpPr>
                <a:spLocks noChangeArrowheads="1"/>
              </p:cNvSpPr>
              <p:nvPr/>
            </p:nvSpPr>
            <p:spPr bwMode="auto">
              <a:xfrm>
                <a:off x="2247" y="2912"/>
                <a:ext cx="34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Com/Ind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6" name="Rectangle 199"/>
              <p:cNvSpPr>
                <a:spLocks noChangeArrowheads="1"/>
              </p:cNvSpPr>
              <p:nvPr/>
            </p:nvSpPr>
            <p:spPr bwMode="auto">
              <a:xfrm>
                <a:off x="2537" y="291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Rectangle 200"/>
              <p:cNvSpPr>
                <a:spLocks noChangeArrowheads="1"/>
              </p:cNvSpPr>
              <p:nvPr/>
            </p:nvSpPr>
            <p:spPr bwMode="auto">
              <a:xfrm>
                <a:off x="2736" y="2912"/>
                <a:ext cx="29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8" name="Rectangle 201"/>
              <p:cNvSpPr>
                <a:spLocks noChangeArrowheads="1"/>
              </p:cNvSpPr>
              <p:nvPr/>
            </p:nvSpPr>
            <p:spPr bwMode="auto">
              <a:xfrm>
                <a:off x="3061" y="2896"/>
                <a:ext cx="13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</a:t>
                </a:r>
                <a:r>
                  <a:rPr kumimoji="0" lang="en-US" altLang="en-US" sz="1000" b="0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11.01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9" name="Rectangle 202"/>
              <p:cNvSpPr>
                <a:spLocks noChangeArrowheads="1"/>
              </p:cNvSpPr>
              <p:nvPr/>
            </p:nvSpPr>
            <p:spPr bwMode="auto">
              <a:xfrm>
                <a:off x="3185" y="291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0" name="Rectangle 203"/>
              <p:cNvSpPr>
                <a:spLocks noChangeArrowheads="1"/>
              </p:cNvSpPr>
              <p:nvPr/>
            </p:nvSpPr>
            <p:spPr bwMode="auto">
              <a:xfrm>
                <a:off x="3225" y="2912"/>
                <a:ext cx="5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1" name="Rectangle 204"/>
              <p:cNvSpPr>
                <a:spLocks noChangeArrowheads="1"/>
              </p:cNvSpPr>
              <p:nvPr/>
            </p:nvSpPr>
            <p:spPr bwMode="auto">
              <a:xfrm>
                <a:off x="3470" y="2912"/>
                <a:ext cx="151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$ 453,600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3776" y="291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3959" y="291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4204" y="2912"/>
              <a:ext cx="75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4,994.14 	                        </a:t>
              </a:r>
              <a:r>
                <a:rPr kumimoji="0" lang="en-US" altLang="en-U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  $ 997.93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4922" y="291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2247" y="300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4285" y="31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4448" y="31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4693" y="31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5"/>
            <p:cNvSpPr>
              <a:spLocks noChangeArrowheads="1"/>
            </p:cNvSpPr>
            <p:nvPr/>
          </p:nvSpPr>
          <p:spPr bwMode="auto">
            <a:xfrm>
              <a:off x="4937" y="31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6"/>
            <p:cNvSpPr>
              <a:spLocks noChangeArrowheads="1"/>
            </p:cNvSpPr>
            <p:nvPr/>
          </p:nvSpPr>
          <p:spPr bwMode="auto">
            <a:xfrm>
              <a:off x="5182" y="3100"/>
              <a:ext cx="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7"/>
            <p:cNvSpPr>
              <a:spLocks noChangeArrowheads="1"/>
            </p:cNvSpPr>
            <p:nvPr/>
          </p:nvSpPr>
          <p:spPr bwMode="auto">
            <a:xfrm>
              <a:off x="5263" y="3100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8"/>
            <p:cNvSpPr>
              <a:spLocks noChangeArrowheads="1"/>
            </p:cNvSpPr>
            <p:nvPr/>
          </p:nvSpPr>
          <p:spPr bwMode="auto">
            <a:xfrm>
              <a:off x="2247" y="3184"/>
              <a:ext cx="301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19"/>
            <p:cNvSpPr>
              <a:spLocks noChangeArrowheads="1"/>
            </p:cNvSpPr>
            <p:nvPr/>
          </p:nvSpPr>
          <p:spPr bwMode="auto">
            <a:xfrm>
              <a:off x="2247" y="3194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20"/>
            <p:cNvSpPr>
              <a:spLocks noChangeArrowheads="1"/>
            </p:cNvSpPr>
            <p:nvPr/>
          </p:nvSpPr>
          <p:spPr bwMode="auto">
            <a:xfrm>
              <a:off x="2247" y="3288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1"/>
            <p:cNvSpPr>
              <a:spLocks noChangeArrowheads="1"/>
            </p:cNvSpPr>
            <p:nvPr/>
          </p:nvSpPr>
          <p:spPr bwMode="auto">
            <a:xfrm>
              <a:off x="2247" y="3392"/>
              <a:ext cx="723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1.500</a:t>
              </a:r>
              <a:r>
                <a:rPr kumimoji="0" lang="en-US" altLang="en-US" sz="1000" b="1" i="0" u="sng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CIP Shift- Residential factor 93.655205</a:t>
              </a:r>
              <a:endParaRPr kumimoji="0" lang="en-US" alt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22"/>
            <p:cNvSpPr>
              <a:spLocks noChangeArrowheads="1"/>
            </p:cNvSpPr>
            <p:nvPr/>
          </p:nvSpPr>
          <p:spPr bwMode="auto">
            <a:xfrm>
              <a:off x="2634" y="338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2736" y="338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3061" y="3408"/>
              <a:ext cx="15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u="sng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Tax Rate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3268" y="338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6"/>
            <p:cNvSpPr>
              <a:spLocks noChangeArrowheads="1"/>
            </p:cNvSpPr>
            <p:nvPr/>
          </p:nvSpPr>
          <p:spPr bwMode="auto">
            <a:xfrm>
              <a:off x="3470" y="3384"/>
              <a:ext cx="285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Median Assessment</a:t>
              </a:r>
              <a:endParaRPr kumimoji="0" lang="en-US" alt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27"/>
            <p:cNvSpPr>
              <a:spLocks noChangeArrowheads="1"/>
            </p:cNvSpPr>
            <p:nvPr/>
          </p:nvSpPr>
          <p:spPr bwMode="auto">
            <a:xfrm>
              <a:off x="3798" y="3382"/>
              <a:ext cx="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8"/>
            <p:cNvSpPr>
              <a:spLocks noChangeArrowheads="1"/>
            </p:cNvSpPr>
            <p:nvPr/>
          </p:nvSpPr>
          <p:spPr bwMode="auto">
            <a:xfrm>
              <a:off x="4124" y="338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29"/>
            <p:cNvSpPr>
              <a:spLocks noChangeArrowheads="1"/>
            </p:cNvSpPr>
            <p:nvPr/>
          </p:nvSpPr>
          <p:spPr bwMode="auto">
            <a:xfrm>
              <a:off x="4204" y="3382"/>
              <a:ext cx="103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Taxes</a:t>
              </a:r>
              <a:endParaRPr kumimoji="0" lang="en-US" alt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Rectangle 230"/>
            <p:cNvSpPr>
              <a:spLocks noChangeArrowheads="1"/>
            </p:cNvSpPr>
            <p:nvPr/>
          </p:nvSpPr>
          <p:spPr bwMode="auto">
            <a:xfrm>
              <a:off x="4595" y="338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32"/>
            <p:cNvSpPr>
              <a:spLocks noChangeArrowheads="1"/>
            </p:cNvSpPr>
            <p:nvPr/>
          </p:nvSpPr>
          <p:spPr bwMode="auto">
            <a:xfrm>
              <a:off x="5118" y="3382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238"/>
            <p:cNvSpPr>
              <a:spLocks noChangeArrowheads="1"/>
            </p:cNvSpPr>
            <p:nvPr/>
          </p:nvSpPr>
          <p:spPr bwMode="auto">
            <a:xfrm>
              <a:off x="2247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239"/>
            <p:cNvSpPr>
              <a:spLocks noChangeArrowheads="1"/>
            </p:cNvSpPr>
            <p:nvPr/>
          </p:nvSpPr>
          <p:spPr bwMode="auto">
            <a:xfrm>
              <a:off x="2492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40"/>
            <p:cNvSpPr>
              <a:spLocks noChangeArrowheads="1"/>
            </p:cNvSpPr>
            <p:nvPr/>
          </p:nvSpPr>
          <p:spPr bwMode="auto">
            <a:xfrm>
              <a:off x="2736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241"/>
            <p:cNvSpPr>
              <a:spLocks noChangeArrowheads="1"/>
            </p:cNvSpPr>
            <p:nvPr/>
          </p:nvSpPr>
          <p:spPr bwMode="auto">
            <a:xfrm>
              <a:off x="2981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242"/>
            <p:cNvSpPr>
              <a:spLocks noChangeArrowheads="1"/>
            </p:cNvSpPr>
            <p:nvPr/>
          </p:nvSpPr>
          <p:spPr bwMode="auto">
            <a:xfrm>
              <a:off x="3225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43"/>
            <p:cNvSpPr>
              <a:spLocks noChangeArrowheads="1"/>
            </p:cNvSpPr>
            <p:nvPr/>
          </p:nvSpPr>
          <p:spPr bwMode="auto">
            <a:xfrm>
              <a:off x="3470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244"/>
            <p:cNvSpPr>
              <a:spLocks noChangeArrowheads="1"/>
            </p:cNvSpPr>
            <p:nvPr/>
          </p:nvSpPr>
          <p:spPr bwMode="auto">
            <a:xfrm>
              <a:off x="3714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245"/>
            <p:cNvSpPr>
              <a:spLocks noChangeArrowheads="1"/>
            </p:cNvSpPr>
            <p:nvPr/>
          </p:nvSpPr>
          <p:spPr bwMode="auto">
            <a:xfrm>
              <a:off x="3959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246"/>
            <p:cNvSpPr>
              <a:spLocks noChangeArrowheads="1"/>
            </p:cNvSpPr>
            <p:nvPr/>
          </p:nvSpPr>
          <p:spPr bwMode="auto">
            <a:xfrm>
              <a:off x="4204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247"/>
            <p:cNvSpPr>
              <a:spLocks noChangeArrowheads="1"/>
            </p:cNvSpPr>
            <p:nvPr/>
          </p:nvSpPr>
          <p:spPr bwMode="auto">
            <a:xfrm>
              <a:off x="4448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248"/>
            <p:cNvSpPr>
              <a:spLocks noChangeArrowheads="1"/>
            </p:cNvSpPr>
            <p:nvPr/>
          </p:nvSpPr>
          <p:spPr bwMode="auto">
            <a:xfrm>
              <a:off x="4682" y="3400"/>
              <a:ext cx="8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249"/>
            <p:cNvSpPr>
              <a:spLocks noChangeArrowheads="1"/>
            </p:cNvSpPr>
            <p:nvPr/>
          </p:nvSpPr>
          <p:spPr bwMode="auto">
            <a:xfrm>
              <a:off x="4732" y="3399"/>
              <a:ext cx="63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250"/>
            <p:cNvSpPr>
              <a:spLocks noChangeArrowheads="1"/>
            </p:cNvSpPr>
            <p:nvPr/>
          </p:nvSpPr>
          <p:spPr bwMode="auto">
            <a:xfrm>
              <a:off x="4767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251"/>
            <p:cNvSpPr>
              <a:spLocks noChangeArrowheads="1"/>
            </p:cNvSpPr>
            <p:nvPr/>
          </p:nvSpPr>
          <p:spPr bwMode="auto">
            <a:xfrm>
              <a:off x="4786" y="3400"/>
              <a:ext cx="15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) or  ( + 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252"/>
            <p:cNvSpPr>
              <a:spLocks noChangeArrowheads="1"/>
            </p:cNvSpPr>
            <p:nvPr/>
          </p:nvSpPr>
          <p:spPr bwMode="auto">
            <a:xfrm>
              <a:off x="5216" y="3476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254"/>
            <p:cNvSpPr>
              <a:spLocks noChangeArrowheads="1"/>
            </p:cNvSpPr>
            <p:nvPr/>
          </p:nvSpPr>
          <p:spPr bwMode="auto">
            <a:xfrm>
              <a:off x="2247" y="3570"/>
              <a:ext cx="42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Residential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255"/>
            <p:cNvSpPr>
              <a:spLocks noChangeArrowheads="1"/>
            </p:cNvSpPr>
            <p:nvPr/>
          </p:nvSpPr>
          <p:spPr bwMode="auto">
            <a:xfrm>
              <a:off x="2614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56"/>
            <p:cNvSpPr>
              <a:spLocks noChangeArrowheads="1"/>
            </p:cNvSpPr>
            <p:nvPr/>
          </p:nvSpPr>
          <p:spPr bwMode="auto">
            <a:xfrm>
              <a:off x="2736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57"/>
            <p:cNvSpPr>
              <a:spLocks noChangeArrowheads="1"/>
            </p:cNvSpPr>
            <p:nvPr/>
          </p:nvSpPr>
          <p:spPr bwMode="auto">
            <a:xfrm>
              <a:off x="3064" y="3561"/>
              <a:ext cx="12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</a:t>
              </a:r>
              <a:r>
                <a:rPr kumimoji="0" lang="en-US" altLang="en-U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8.25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258"/>
            <p:cNvSpPr>
              <a:spLocks noChangeArrowheads="1"/>
            </p:cNvSpPr>
            <p:nvPr/>
          </p:nvSpPr>
          <p:spPr bwMode="auto">
            <a:xfrm>
              <a:off x="3185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259"/>
            <p:cNvSpPr>
              <a:spLocks noChangeArrowheads="1"/>
            </p:cNvSpPr>
            <p:nvPr/>
          </p:nvSpPr>
          <p:spPr bwMode="auto">
            <a:xfrm>
              <a:off x="3225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260"/>
            <p:cNvSpPr>
              <a:spLocks noChangeArrowheads="1"/>
            </p:cNvSpPr>
            <p:nvPr/>
          </p:nvSpPr>
          <p:spPr bwMode="auto">
            <a:xfrm>
              <a:off x="3470" y="3570"/>
              <a:ext cx="15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497,30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62"/>
            <p:cNvSpPr>
              <a:spLocks noChangeArrowheads="1"/>
            </p:cNvSpPr>
            <p:nvPr/>
          </p:nvSpPr>
          <p:spPr bwMode="auto">
            <a:xfrm>
              <a:off x="3776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63"/>
            <p:cNvSpPr>
              <a:spLocks noChangeArrowheads="1"/>
            </p:cNvSpPr>
            <p:nvPr/>
          </p:nvSpPr>
          <p:spPr bwMode="auto">
            <a:xfrm>
              <a:off x="3959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64"/>
            <p:cNvSpPr>
              <a:spLocks noChangeArrowheads="1"/>
            </p:cNvSpPr>
            <p:nvPr/>
          </p:nvSpPr>
          <p:spPr bwMode="auto">
            <a:xfrm>
              <a:off x="4204" y="3570"/>
              <a:ext cx="1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4,102.72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65"/>
            <p:cNvSpPr>
              <a:spLocks noChangeArrowheads="1"/>
            </p:cNvSpPr>
            <p:nvPr/>
          </p:nvSpPr>
          <p:spPr bwMode="auto">
            <a:xfrm>
              <a:off x="4489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66"/>
            <p:cNvSpPr>
              <a:spLocks noChangeArrowheads="1"/>
            </p:cNvSpPr>
            <p:nvPr/>
          </p:nvSpPr>
          <p:spPr bwMode="auto">
            <a:xfrm>
              <a:off x="4693" y="3570"/>
              <a:ext cx="63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267"/>
            <p:cNvSpPr>
              <a:spLocks noChangeArrowheads="1"/>
            </p:cNvSpPr>
            <p:nvPr/>
          </p:nvSpPr>
          <p:spPr bwMode="auto">
            <a:xfrm>
              <a:off x="4720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268"/>
            <p:cNvSpPr>
              <a:spLocks noChangeArrowheads="1"/>
            </p:cNvSpPr>
            <p:nvPr/>
          </p:nvSpPr>
          <p:spPr bwMode="auto">
            <a:xfrm>
              <a:off x="4733" y="3570"/>
              <a:ext cx="1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278.49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269"/>
            <p:cNvSpPr>
              <a:spLocks noChangeArrowheads="1"/>
            </p:cNvSpPr>
            <p:nvPr/>
          </p:nvSpPr>
          <p:spPr bwMode="auto">
            <a:xfrm>
              <a:off x="5086" y="3570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270"/>
            <p:cNvSpPr>
              <a:spLocks noChangeArrowheads="1"/>
            </p:cNvSpPr>
            <p:nvPr/>
          </p:nvSpPr>
          <p:spPr bwMode="auto">
            <a:xfrm>
              <a:off x="2247" y="3663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71"/>
            <p:cNvSpPr>
              <a:spLocks noChangeArrowheads="1"/>
            </p:cNvSpPr>
            <p:nvPr/>
          </p:nvSpPr>
          <p:spPr bwMode="auto">
            <a:xfrm>
              <a:off x="2247" y="3757"/>
              <a:ext cx="34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Com/Ind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272"/>
            <p:cNvSpPr>
              <a:spLocks noChangeArrowheads="1"/>
            </p:cNvSpPr>
            <p:nvPr/>
          </p:nvSpPr>
          <p:spPr bwMode="auto">
            <a:xfrm>
              <a:off x="2537" y="375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273"/>
            <p:cNvSpPr>
              <a:spLocks noChangeArrowheads="1"/>
            </p:cNvSpPr>
            <p:nvPr/>
          </p:nvSpPr>
          <p:spPr bwMode="auto">
            <a:xfrm>
              <a:off x="2736" y="375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274"/>
            <p:cNvSpPr>
              <a:spLocks noChangeArrowheads="1"/>
            </p:cNvSpPr>
            <p:nvPr/>
          </p:nvSpPr>
          <p:spPr bwMode="auto">
            <a:xfrm>
              <a:off x="3064" y="3771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</a:t>
              </a:r>
              <a:r>
                <a:rPr kumimoji="0" lang="en-US" altLang="en-U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13.22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275"/>
            <p:cNvSpPr>
              <a:spLocks noChangeArrowheads="1"/>
            </p:cNvSpPr>
            <p:nvPr/>
          </p:nvSpPr>
          <p:spPr bwMode="auto">
            <a:xfrm>
              <a:off x="3185" y="375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276"/>
            <p:cNvSpPr>
              <a:spLocks noChangeArrowheads="1"/>
            </p:cNvSpPr>
            <p:nvPr/>
          </p:nvSpPr>
          <p:spPr bwMode="auto">
            <a:xfrm>
              <a:off x="3225" y="375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277"/>
            <p:cNvSpPr>
              <a:spLocks noChangeArrowheads="1"/>
            </p:cNvSpPr>
            <p:nvPr/>
          </p:nvSpPr>
          <p:spPr bwMode="auto">
            <a:xfrm>
              <a:off x="3470" y="3757"/>
              <a:ext cx="15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$ 453,600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78"/>
            <p:cNvSpPr>
              <a:spLocks noChangeArrowheads="1"/>
            </p:cNvSpPr>
            <p:nvPr/>
          </p:nvSpPr>
          <p:spPr bwMode="auto">
            <a:xfrm>
              <a:off x="3776" y="375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79"/>
            <p:cNvSpPr>
              <a:spLocks noChangeArrowheads="1"/>
            </p:cNvSpPr>
            <p:nvPr/>
          </p:nvSpPr>
          <p:spPr bwMode="auto">
            <a:xfrm>
              <a:off x="3959" y="375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280"/>
            <p:cNvSpPr>
              <a:spLocks noChangeArrowheads="1"/>
            </p:cNvSpPr>
            <p:nvPr/>
          </p:nvSpPr>
          <p:spPr bwMode="auto">
            <a:xfrm>
              <a:off x="4204" y="3757"/>
              <a:ext cx="69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5,996.59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                 + </a:t>
              </a:r>
              <a:r>
                <a:rPr kumimoji="0" lang="en-US" altLang="en-U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$ 2,000.38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81"/>
            <p:cNvSpPr>
              <a:spLocks noChangeArrowheads="1"/>
            </p:cNvSpPr>
            <p:nvPr/>
          </p:nvSpPr>
          <p:spPr bwMode="auto">
            <a:xfrm>
              <a:off x="4963" y="375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282"/>
            <p:cNvSpPr>
              <a:spLocks noChangeArrowheads="1"/>
            </p:cNvSpPr>
            <p:nvPr/>
          </p:nvSpPr>
          <p:spPr bwMode="auto">
            <a:xfrm>
              <a:off x="2247" y="3851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83"/>
            <p:cNvSpPr>
              <a:spLocks noChangeArrowheads="1"/>
            </p:cNvSpPr>
            <p:nvPr/>
          </p:nvSpPr>
          <p:spPr bwMode="auto">
            <a:xfrm>
              <a:off x="2247" y="3946"/>
              <a:ext cx="22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__________________________________________________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84"/>
            <p:cNvSpPr>
              <a:spLocks noChangeArrowheads="1"/>
            </p:cNvSpPr>
            <p:nvPr/>
          </p:nvSpPr>
          <p:spPr bwMode="auto">
            <a:xfrm>
              <a:off x="4285" y="394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285"/>
            <p:cNvSpPr>
              <a:spLocks noChangeArrowheads="1"/>
            </p:cNvSpPr>
            <p:nvPr/>
          </p:nvSpPr>
          <p:spPr bwMode="auto">
            <a:xfrm>
              <a:off x="4448" y="394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286"/>
            <p:cNvSpPr>
              <a:spLocks noChangeArrowheads="1"/>
            </p:cNvSpPr>
            <p:nvPr/>
          </p:nvSpPr>
          <p:spPr bwMode="auto">
            <a:xfrm>
              <a:off x="4693" y="394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287"/>
            <p:cNvSpPr>
              <a:spLocks noChangeArrowheads="1"/>
            </p:cNvSpPr>
            <p:nvPr/>
          </p:nvSpPr>
          <p:spPr bwMode="auto">
            <a:xfrm>
              <a:off x="4937" y="394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289"/>
            <p:cNvSpPr>
              <a:spLocks noChangeArrowheads="1"/>
            </p:cNvSpPr>
            <p:nvPr/>
          </p:nvSpPr>
          <p:spPr bwMode="auto">
            <a:xfrm>
              <a:off x="5263" y="394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290"/>
            <p:cNvSpPr>
              <a:spLocks noChangeArrowheads="1"/>
            </p:cNvSpPr>
            <p:nvPr/>
          </p:nvSpPr>
          <p:spPr bwMode="auto">
            <a:xfrm>
              <a:off x="2247" y="4030"/>
              <a:ext cx="301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91"/>
            <p:cNvSpPr>
              <a:spLocks noChangeArrowheads="1"/>
            </p:cNvSpPr>
            <p:nvPr/>
          </p:nvSpPr>
          <p:spPr bwMode="auto">
            <a:xfrm>
              <a:off x="2247" y="4039"/>
              <a:ext cx="2892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**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Based on the median assessment for a single family residence for the Residential Category and the median improved commercial / industrial for the Com/</a:t>
              </a:r>
              <a:r>
                <a:rPr lang="en-US" altLang="en-US" sz="1000" dirty="0" err="1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Ind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Category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293"/>
            <p:cNvSpPr>
              <a:spLocks noChangeArrowheads="1"/>
            </p:cNvSpPr>
            <p:nvPr/>
          </p:nvSpPr>
          <p:spPr bwMode="auto">
            <a:xfrm>
              <a:off x="2729" y="4133"/>
              <a:ext cx="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94"/>
            <p:cNvSpPr>
              <a:spLocks noChangeArrowheads="1"/>
            </p:cNvSpPr>
            <p:nvPr/>
          </p:nvSpPr>
          <p:spPr bwMode="auto">
            <a:xfrm>
              <a:off x="2749" y="4133"/>
              <a:ext cx="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295"/>
            <p:cNvSpPr>
              <a:spLocks noChangeArrowheads="1"/>
            </p:cNvSpPr>
            <p:nvPr/>
          </p:nvSpPr>
          <p:spPr bwMode="auto">
            <a:xfrm>
              <a:off x="2948" y="4133"/>
              <a:ext cx="42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98"/>
            <p:cNvSpPr>
              <a:spLocks noChangeArrowheads="1"/>
            </p:cNvSpPr>
            <p:nvPr/>
          </p:nvSpPr>
          <p:spPr bwMode="auto">
            <a:xfrm>
              <a:off x="5390" y="4133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299"/>
            <p:cNvSpPr>
              <a:spLocks noChangeArrowheads="1"/>
            </p:cNvSpPr>
            <p:nvPr/>
          </p:nvSpPr>
          <p:spPr bwMode="auto">
            <a:xfrm>
              <a:off x="2247" y="4227"/>
              <a:ext cx="101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301"/>
            <p:cNvSpPr>
              <a:spLocks noChangeArrowheads="1"/>
            </p:cNvSpPr>
            <p:nvPr/>
          </p:nvSpPr>
          <p:spPr bwMode="auto">
            <a:xfrm>
              <a:off x="4710" y="4227"/>
              <a:ext cx="57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084906" y="5020703"/>
            <a:ext cx="1492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bill change</a:t>
            </a:r>
            <a:endParaRPr lang="en-US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22855" y="2098165"/>
            <a:ext cx="1133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bill change</a:t>
            </a:r>
            <a:endParaRPr lang="en-US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524125" y="1317625"/>
            <a:ext cx="7143750" cy="4252913"/>
            <a:chOff x="1590" y="830"/>
            <a:chExt cx="4500" cy="2679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90" y="830"/>
              <a:ext cx="4500" cy="2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09" y="831"/>
              <a:ext cx="5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968" y="923"/>
              <a:ext cx="1413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TOWN OF BOURNE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309" y="923"/>
              <a:ext cx="109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110" y="1087"/>
              <a:ext cx="11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Board of Assessors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166" y="108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63" y="1216"/>
              <a:ext cx="79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 Perry Avenue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014" y="1216"/>
              <a:ext cx="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63" y="1326"/>
              <a:ext cx="119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Buzzards Bay, MA  02532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213" y="1326"/>
              <a:ext cx="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572" y="1444"/>
              <a:ext cx="4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(508) 759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983" y="1444"/>
              <a:ext cx="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015" y="1444"/>
              <a:ext cx="48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0600 Ext.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456" y="1444"/>
              <a:ext cx="9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509" y="1444"/>
              <a:ext cx="23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510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695" y="1436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¨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768" y="1444"/>
              <a:ext cx="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3795" y="1444"/>
              <a:ext cx="6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Fax (508) 759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397" y="1444"/>
              <a:ext cx="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429" y="1444"/>
              <a:ext cx="25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641" y="1429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009" y="1965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009" y="2057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2009" y="216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009" y="227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009" y="2388"/>
              <a:ext cx="8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December 6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, 2022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824" y="238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009" y="2498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009" y="2606"/>
              <a:ext cx="125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Recommended Motion for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217" y="2606"/>
              <a:ext cx="97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Board of Selectmen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4143" y="2606"/>
              <a:ext cx="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2009" y="2719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009" y="2827"/>
              <a:ext cx="18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147" y="2827"/>
              <a:ext cx="2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322" y="2830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349" y="2830"/>
              <a:ext cx="3435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to adopt a single tax rate by selecting a residential factor of 1 in determining the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2009" y="2940"/>
              <a:ext cx="182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allocation of taxes to be borne by the four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793" y="2940"/>
              <a:ext cx="193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classes of real property, along with personal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009" y="3051"/>
              <a:ext cx="125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property, for Fiscal Year 2023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3271" y="3051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3298" y="3051"/>
              <a:ext cx="228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and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3484" y="3051"/>
              <a:ext cx="175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17" y="3051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3644" y="3051"/>
              <a:ext cx="123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724" y="3051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750" y="3051"/>
              <a:ext cx="192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adopt an Open Space Discount, Residential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2009" y="3161"/>
              <a:ext cx="28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Exemption </a:t>
              </a:r>
              <a:r>
                <a:rPr lang="en-US" altLang="en-US" sz="1200" dirty="0" smtClean="0">
                  <a:solidFill>
                    <a:srgbClr val="000000"/>
                  </a:solidFill>
                </a:rPr>
                <a:t>or a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Small Commercial Exemption for Fiscal Year 2023.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4841" y="3161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4868" y="3161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4895" y="3161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2009" y="3272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2009" y="3382"/>
              <a:ext cx="6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1590" y="1586"/>
              <a:ext cx="1209" cy="3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647" y="1616"/>
              <a:ext cx="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1647" y="1699"/>
              <a:ext cx="86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Michael Leitzel, Chairperson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2488" y="1699"/>
              <a:ext cx="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1647" y="1782"/>
              <a:ext cx="82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Ellen Doyle Sullivan, Clerk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2445" y="1782"/>
              <a:ext cx="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1647" y="1865"/>
              <a:ext cx="47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Donna Barakau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2096" y="1865"/>
              <a:ext cx="5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2124" y="1865"/>
              <a:ext cx="12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kas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2218" y="1865"/>
              <a:ext cx="28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,Member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2480" y="1865"/>
              <a:ext cx="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1647" y="1947"/>
              <a:ext cx="5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5033" y="1586"/>
              <a:ext cx="1034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5287" y="1616"/>
              <a:ext cx="55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Rui Pereira, MAA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816" y="1616"/>
              <a:ext cx="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5125" y="1699"/>
              <a:ext cx="72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Director of Assessing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977" y="1699"/>
              <a:ext cx="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5091" y="1782"/>
              <a:ext cx="5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98" name="Picture 7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" y="928"/>
              <a:ext cx="593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9" name="Picture 7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" y="928"/>
              <a:ext cx="593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0" name="Picture 7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2" y="980"/>
              <a:ext cx="1078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8329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4328" y="310896"/>
            <a:ext cx="603983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Classification Hearing</a:t>
            </a:r>
          </a:p>
          <a:p>
            <a:endParaRPr lang="en-US" dirty="0" smtClean="0"/>
          </a:p>
          <a:p>
            <a:r>
              <a:rPr lang="en-US" dirty="0" smtClean="0"/>
              <a:t>Purpose- </a:t>
            </a:r>
            <a:r>
              <a:rPr lang="en-US" dirty="0"/>
              <a:t>to adopt the Town’s Tax Policy by allocating or classifying the tax levy among property types – Board of Selectmen must vote on how to adopt the Tax Rate Policy; either </a:t>
            </a:r>
            <a:r>
              <a:rPr lang="en-US" dirty="0" smtClean="0"/>
              <a:t>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tax rate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split </a:t>
            </a:r>
            <a:r>
              <a:rPr lang="en-US" dirty="0"/>
              <a:t>tax rate</a:t>
            </a:r>
          </a:p>
          <a:p>
            <a:endParaRPr lang="en-US" dirty="0" smtClean="0"/>
          </a:p>
          <a:p>
            <a:r>
              <a:rPr lang="en-US" dirty="0" smtClean="0"/>
              <a:t>Additionally</a:t>
            </a:r>
            <a:r>
              <a:rPr lang="en-US" dirty="0"/>
              <a:t>, can adopt exemptions and discounts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 </a:t>
            </a:r>
            <a:r>
              <a:rPr lang="en-US" dirty="0"/>
              <a:t>space </a:t>
            </a:r>
            <a:r>
              <a:rPr lang="en-US" dirty="0" smtClean="0"/>
              <a:t>discount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Residential </a:t>
            </a:r>
            <a:r>
              <a:rPr lang="en-US" dirty="0"/>
              <a:t>exemptions; – up to 20% of the average of all </a:t>
            </a:r>
            <a:r>
              <a:rPr lang="en-US" dirty="0" smtClean="0"/>
              <a:t>     residential </a:t>
            </a:r>
            <a:r>
              <a:rPr lang="en-US" dirty="0"/>
              <a:t>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Eligibility</a:t>
            </a:r>
            <a:r>
              <a:rPr lang="en-US" dirty="0"/>
              <a:t>; must be owner’s primary </a:t>
            </a:r>
            <a:r>
              <a:rPr lang="en-US" dirty="0" smtClean="0"/>
              <a:t>residence</a:t>
            </a:r>
          </a:p>
          <a:p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/>
              <a:t>commercial exemption</a:t>
            </a:r>
          </a:p>
          <a:p>
            <a:r>
              <a:rPr lang="en-US" dirty="0" smtClean="0"/>
              <a:t>Up </a:t>
            </a:r>
            <a:r>
              <a:rPr lang="en-US" dirty="0"/>
              <a:t>to 10% of assessed value of eligible properties</a:t>
            </a:r>
          </a:p>
          <a:p>
            <a:r>
              <a:rPr lang="en-US" dirty="0" smtClean="0"/>
              <a:t>Eligibility;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occupied </a:t>
            </a:r>
            <a:r>
              <a:rPr lang="en-US" dirty="0"/>
              <a:t>by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Value </a:t>
            </a:r>
            <a:r>
              <a:rPr lang="en-US" dirty="0"/>
              <a:t>of less than $1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more then 10 employees; aggregate </a:t>
            </a:r>
          </a:p>
        </p:txBody>
      </p:sp>
    </p:spTree>
    <p:extLst>
      <p:ext uri="{BB962C8B-B14F-4D97-AF65-F5344CB8AC3E}">
        <p14:creationId xmlns:p14="http://schemas.microsoft.com/office/powerpoint/2010/main" val="11102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7637" y="3305890"/>
            <a:ext cx="2167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sz="1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30238" y="374904"/>
            <a:ext cx="9655176" cy="5980176"/>
            <a:chOff x="397" y="-59"/>
            <a:chExt cx="6082" cy="430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8" y="-59"/>
              <a:ext cx="6079" cy="4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65" y="-58"/>
              <a:ext cx="7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264" y="61"/>
              <a:ext cx="1979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TOWN OF BOURNE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080" y="61"/>
              <a:ext cx="152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457" y="272"/>
              <a:ext cx="158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Board of Assessors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887" y="272"/>
              <a:ext cx="12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63" y="437"/>
              <a:ext cx="112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 Perry Avenue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681" y="437"/>
              <a:ext cx="103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393" y="579"/>
              <a:ext cx="16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Buzzards Bay, MA  02532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950" y="579"/>
              <a:ext cx="103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728" y="731"/>
              <a:ext cx="64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(508) 759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285" y="731"/>
              <a:ext cx="11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327" y="731"/>
              <a:ext cx="68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0600 Ext.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925" y="731"/>
              <a:ext cx="14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997" y="731"/>
              <a:ext cx="3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510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249" y="722"/>
              <a:ext cx="184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¨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348" y="731"/>
              <a:ext cx="103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85" y="731"/>
              <a:ext cx="913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Fax (508) 759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200" y="731"/>
              <a:ext cx="11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242" y="731"/>
              <a:ext cx="36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8026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530" y="712"/>
              <a:ext cx="12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965" y="1402"/>
              <a:ext cx="7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965" y="1520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965" y="1662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965" y="1804"/>
              <a:ext cx="823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>
                  <a:solidFill>
                    <a:srgbClr val="000000"/>
                  </a:solidFill>
                </a:rPr>
                <a:t>December 6,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711" y="1804"/>
              <a:ext cx="39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>
                  <a:solidFill>
                    <a:srgbClr val="000000"/>
                  </a:solidFill>
                </a:rPr>
                <a:t>2023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033" y="180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965" y="1945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965" y="2087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965" y="2230"/>
              <a:ext cx="334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PROPERTY CLASSIFICATION RECOMMENDATION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116" y="2230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965" y="2372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965" y="2514"/>
              <a:ext cx="115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FISCAL YEAR 2023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134" y="2514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965" y="2656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965" y="2798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965" y="2941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965" y="3083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965" y="3225"/>
              <a:ext cx="379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The Board of Assessors </a:t>
              </a:r>
              <a:r>
                <a:rPr kumimoji="0" lang="en-US" altLang="en-US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recommends that</a:t>
              </a:r>
              <a:r>
                <a:rPr kumimoji="0" lang="en-US" altLang="en-US" sz="16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the Board of Selectmen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2855" y="3225"/>
              <a:ext cx="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528" y="322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781" y="3225"/>
              <a:ext cx="0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4760" y="3225"/>
              <a:ext cx="124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retain one tax rate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965" y="3367"/>
              <a:ext cx="9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for all classes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1788" y="3367"/>
              <a:ext cx="179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of property for Fiscal year 2023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542" y="3367"/>
              <a:ext cx="237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smtClean="0">
                  <a:solidFill>
                    <a:srgbClr val="000000"/>
                  </a:solidFill>
                </a:rPr>
                <a:t>.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The Board feels that the relatively small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965" y="3509"/>
              <a:ext cx="69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benefit to 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1572" y="3509"/>
              <a:ext cx="444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 residential taxpayer that could be achieved through the use of two tax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965" y="3651"/>
              <a:ext cx="451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rates is not warranted in light of the dramatic increase in taxes paid by the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965" y="3794"/>
              <a:ext cx="497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Commercial/Industrial/Personal Property taxpayer.  Bourne is largely a residential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965" y="3936"/>
              <a:ext cx="1401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community that simply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248" y="3936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2285" y="3936"/>
              <a:ext cx="38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does not have enough of a Commercial/Industrial base to make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965" y="4078"/>
              <a:ext cx="154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classification worthwhile.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2386" y="4078"/>
              <a:ext cx="9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397" y="913"/>
              <a:ext cx="1638" cy="4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475" y="952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475" y="1058"/>
              <a:ext cx="113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Michael Leitzel, Chairperson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1614" y="1058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475" y="1166"/>
              <a:ext cx="1159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Ellen Doyle Sullivan, Clerk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1555" y="1166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475" y="1272"/>
              <a:ext cx="8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Donna </a:t>
              </a: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Barakauskas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297" y="1284"/>
              <a:ext cx="4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Member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566" y="1272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475" y="1378"/>
              <a:ext cx="7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5060" y="913"/>
              <a:ext cx="1402" cy="2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5405" y="952"/>
              <a:ext cx="784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Rui Pereira, MAA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6121" y="952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5186" y="1058"/>
              <a:ext cx="113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Director of Assessing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6339" y="1058"/>
              <a:ext cx="65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5140" y="1166"/>
              <a:ext cx="7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124" name="Picture 7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" y="67"/>
              <a:ext cx="803" cy="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5" name="Picture 7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" y="67"/>
              <a:ext cx="803" cy="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26" name="Picture 7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0" y="134"/>
              <a:ext cx="1459" cy="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58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803228" y="210313"/>
            <a:ext cx="7997553" cy="6528816"/>
            <a:chOff x="1292" y="0"/>
            <a:chExt cx="5187" cy="427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2" y="0"/>
              <a:ext cx="5037" cy="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68" y="0"/>
              <a:ext cx="252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cs typeface="Arial" panose="020B0604020202020204" pitchFamily="34" charset="0"/>
                </a:rPr>
                <a:t>FISCAL YEAR 2023</a:t>
              </a:r>
              <a:endPara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765" y="47"/>
              <a:ext cx="1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122" y="335"/>
              <a:ext cx="3265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cs typeface="Arial" panose="020B0604020202020204" pitchFamily="34" charset="0"/>
                </a:rPr>
                <a:t>TOTAL VALUE BY CLASS</a:t>
              </a:r>
              <a:endPara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470" y="327"/>
              <a:ext cx="1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539" y="653"/>
              <a:ext cx="1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292" y="980"/>
              <a:ext cx="196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666" y="1343"/>
              <a:ext cx="34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80" y="1344"/>
              <a:ext cx="18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91" y="1306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916" y="1306"/>
              <a:ext cx="1450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Residential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216" y="1306"/>
              <a:ext cx="758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840" y="1306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036" y="1306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285" y="1306"/>
              <a:ext cx="242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410" y="1306"/>
              <a:ext cx="1499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100" dirty="0" smtClean="0">
                  <a:solidFill>
                    <a:srgbClr val="000000"/>
                  </a:solidFill>
                  <a:latin typeface="Palatino Linotype" panose="02040502050505030304" pitchFamily="18" charset="0"/>
                </a:rPr>
                <a:t>5,905,333,138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5844" y="1306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1666" y="1731"/>
              <a:ext cx="34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780" y="1732"/>
              <a:ext cx="18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791" y="1694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916" y="1694"/>
              <a:ext cx="1540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Commercial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302" y="1694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537" y="1694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036" y="1694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285" y="1694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410" y="1694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472" y="1694"/>
              <a:ext cx="242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597" y="1694"/>
              <a:ext cx="1304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100" dirty="0" smtClean="0">
                  <a:solidFill>
                    <a:srgbClr val="000000"/>
                  </a:solidFill>
                  <a:latin typeface="Palatino Linotype" panose="02040502050505030304" pitchFamily="18" charset="0"/>
                </a:rPr>
                <a:t>469,541,842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5844" y="1694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666" y="2119"/>
              <a:ext cx="34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780" y="2120"/>
              <a:ext cx="18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791" y="2082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916" y="2082"/>
              <a:ext cx="1282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Industrial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051" y="2082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288" y="2082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537" y="2082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3786" y="2082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4036" y="2082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285" y="2082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4348" y="2082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4472" y="2082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4597" y="2082"/>
              <a:ext cx="242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4722" y="2082"/>
              <a:ext cx="117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100" dirty="0" smtClean="0">
                  <a:solidFill>
                    <a:srgbClr val="000000"/>
                  </a:solidFill>
                  <a:latin typeface="Palatino Linotype" panose="02040502050505030304" pitchFamily="18" charset="0"/>
                </a:rPr>
                <a:t>46,801,730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5844" y="2082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1666" y="2506"/>
              <a:ext cx="34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1780" y="2507"/>
              <a:ext cx="18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1791" y="2469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1916" y="2469"/>
              <a:ext cx="2199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Personal Property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3946" y="2469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4036" y="2469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4285" y="2469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4195" y="2469"/>
              <a:ext cx="282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3893" y="2117"/>
              <a:ext cx="46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4463" y="2169"/>
              <a:ext cx="148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100" dirty="0" smtClean="0">
                  <a:solidFill>
                    <a:srgbClr val="000000"/>
                  </a:solidFill>
                  <a:latin typeface="Palatino Linotype" panose="02040502050505030304" pitchFamily="18" charset="0"/>
                </a:rPr>
                <a:t>  $233,019,000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5844" y="2469"/>
              <a:ext cx="178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666" y="2646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1791" y="2856"/>
              <a:ext cx="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666" y="2984"/>
              <a:ext cx="2236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Total Taxable Value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4216" y="2984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4279" y="2984"/>
              <a:ext cx="24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$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4403" y="2984"/>
              <a:ext cx="1499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100" b="1" dirty="0" smtClean="0">
                  <a:solidFill>
                    <a:srgbClr val="000000"/>
                  </a:solidFill>
                  <a:latin typeface="Palatino Linotype" panose="02040502050505030304" pitchFamily="18" charset="0"/>
                </a:rPr>
                <a:t>6,654,695,710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5838" y="2984"/>
              <a:ext cx="18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2283" y="3569"/>
              <a:ext cx="362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2F5496"/>
                  </a:solidFill>
                  <a:effectLst/>
                  <a:latin typeface="Palatino Linotype" panose="02040502050505030304" pitchFamily="18" charset="0"/>
                </a:rPr>
                <a:t>Increase of </a:t>
              </a:r>
              <a:r>
                <a:rPr lang="en-US" altLang="en-US" sz="2400" b="1" dirty="0" smtClean="0">
                  <a:solidFill>
                    <a:srgbClr val="2F5496"/>
                  </a:solidFill>
                  <a:latin typeface="Palatino Linotype" panose="02040502050505030304" pitchFamily="18" charset="0"/>
                </a:rPr>
                <a:t>18.9 </a:t>
              </a: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2F5496"/>
                  </a:solidFill>
                  <a:effectLst/>
                  <a:latin typeface="Palatino Linotype" panose="02040502050505030304" pitchFamily="18" charset="0"/>
                </a:rPr>
                <a:t>% from Fiscal Year 2022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5650" y="372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3595" y="3051"/>
              <a:ext cx="15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2F5496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8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016" y="402336"/>
            <a:ext cx="8641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Value increase by class analysis 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5920" y="1271016"/>
            <a:ext cx="78821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Residential 				19.4%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 			12.3%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 				10.1%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Property		21.8%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203961" y="0"/>
            <a:ext cx="8964612" cy="6945313"/>
            <a:chOff x="816" y="-118"/>
            <a:chExt cx="5647" cy="437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816" y="-118"/>
              <a:ext cx="5647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477" y="22"/>
              <a:ext cx="241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cs typeface="Arial" panose="020B0604020202020204" pitchFamily="34" charset="0"/>
                </a:rPr>
                <a:t>FISCAL</a:t>
              </a: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YEAR </a:t>
              </a: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cs typeface="Arial" panose="020B0604020202020204" pitchFamily="34" charset="0"/>
                </a:rPr>
                <a:t>2023</a:t>
              </a:r>
              <a:endPara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154" y="0"/>
              <a:ext cx="215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837" y="361"/>
              <a:ext cx="40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cs typeface="Arial" panose="020B0604020202020204" pitchFamily="34" charset="0"/>
                </a:rPr>
                <a:t>PERCENTAGE</a:t>
              </a: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OF LEVY BY </a:t>
              </a:r>
              <a:endPara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391" y="343"/>
              <a:ext cx="215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605" y="332"/>
              <a:ext cx="186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309" y="722"/>
              <a:ext cx="87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cs typeface="Arial" panose="020B0604020202020204" pitchFamily="34" charset="0"/>
                </a:rPr>
                <a:t>CLASS</a:t>
              </a:r>
              <a:endPara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264" y="722"/>
              <a:ext cx="215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99" y="1083"/>
              <a:ext cx="215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438" y="1485"/>
              <a:ext cx="3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564" y="1483"/>
              <a:ext cx="20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576" y="1443"/>
              <a:ext cx="26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714" y="1443"/>
              <a:ext cx="1586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Residential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155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234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3511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787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064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340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616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893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953" y="1440"/>
              <a:ext cx="814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88.739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5776" y="1443"/>
              <a:ext cx="32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5968" y="1443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438" y="1914"/>
              <a:ext cx="3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564" y="1912"/>
              <a:ext cx="20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576" y="1872"/>
              <a:ext cx="26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714" y="1872"/>
              <a:ext cx="168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Commercial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3250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511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787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4064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4340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4616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4893" y="1872"/>
              <a:ext cx="26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5031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5100" y="1872"/>
              <a:ext cx="690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7.055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5790" y="1872"/>
              <a:ext cx="42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5954" y="1872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1438" y="2342"/>
              <a:ext cx="3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1564" y="2340"/>
              <a:ext cx="20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1576" y="2300"/>
              <a:ext cx="26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1714" y="2300"/>
              <a:ext cx="140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Industrial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2973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234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511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3787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4064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4340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4616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4893" y="2300"/>
              <a:ext cx="26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5031" y="2300"/>
              <a:ext cx="19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5256" y="2300"/>
              <a:ext cx="518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.703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5790" y="2300"/>
              <a:ext cx="291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5954" y="2300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1438" y="2771"/>
              <a:ext cx="3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§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1564" y="2769"/>
              <a:ext cx="20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576" y="2729"/>
              <a:ext cx="26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1714" y="2729"/>
              <a:ext cx="2407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Personal Property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3964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4064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4340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4616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4893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4962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5031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100" y="2729"/>
              <a:ext cx="636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3.501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5790" y="2729"/>
              <a:ext cx="291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5954" y="2729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1990" y="3158"/>
              <a:ext cx="103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2889" y="3158"/>
              <a:ext cx="1319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4064" y="3158"/>
              <a:ext cx="82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4755" y="3158"/>
              <a:ext cx="1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4946" y="3169"/>
              <a:ext cx="899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100.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5439" y="3158"/>
              <a:ext cx="29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5790" y="3158"/>
              <a:ext cx="15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%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5816" y="3158"/>
              <a:ext cx="19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anose="0204050205050503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1023" y="3587"/>
              <a:ext cx="99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1865" y="3587"/>
              <a:ext cx="215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5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3842" y="4024"/>
              <a:ext cx="4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3842" y="4104"/>
              <a:ext cx="85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Line 85"/>
            <p:cNvSpPr>
              <a:spLocks noChangeShapeType="1"/>
            </p:cNvSpPr>
            <p:nvPr/>
          </p:nvSpPr>
          <p:spPr bwMode="auto">
            <a:xfrm>
              <a:off x="4655" y="3100"/>
              <a:ext cx="1261" cy="0"/>
            </a:xfrm>
            <a:prstGeom prst="line">
              <a:avLst/>
            </a:prstGeom>
            <a:noFill/>
            <a:ln w="238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20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7"/>
          <p:cNvGrpSpPr>
            <a:grpSpLocks noChangeAspect="1"/>
          </p:cNvGrpSpPr>
          <p:nvPr/>
        </p:nvGrpSpPr>
        <p:grpSpPr bwMode="auto">
          <a:xfrm>
            <a:off x="137160" y="173736"/>
            <a:ext cx="12644771" cy="7507225"/>
            <a:chOff x="673" y="1142"/>
            <a:chExt cx="6009" cy="2034"/>
          </a:xfrm>
        </p:grpSpPr>
        <p:sp>
          <p:nvSpPr>
            <p:cNvPr id="76" name="AutoShape 76"/>
            <p:cNvSpPr>
              <a:spLocks noChangeAspect="1" noChangeArrowheads="1" noTextEdit="1"/>
            </p:cNvSpPr>
            <p:nvPr/>
          </p:nvSpPr>
          <p:spPr bwMode="auto">
            <a:xfrm>
              <a:off x="673" y="1142"/>
              <a:ext cx="5876" cy="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2309" y="1150"/>
              <a:ext cx="225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TAX</a:t>
              </a:r>
              <a:r>
                <a:rPr kumimoji="0" lang="en-US" altLang="en-US" sz="3200" b="1" i="0" u="none" strike="noStrike" cap="none" normalizeH="0" dirty="0" smtClean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cs typeface="Arial" panose="020B0604020202020204" pitchFamily="34" charset="0"/>
                </a:rPr>
                <a:t> LEVY ANALYSIS</a:t>
              </a:r>
              <a:endPara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78" name="Rectangle 79"/>
            <p:cNvSpPr>
              <a:spLocks noChangeArrowheads="1"/>
            </p:cNvSpPr>
            <p:nvPr/>
          </p:nvSpPr>
          <p:spPr bwMode="auto">
            <a:xfrm>
              <a:off x="4087" y="1142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79" name="Rectangle 80"/>
            <p:cNvSpPr>
              <a:spLocks noChangeArrowheads="1"/>
            </p:cNvSpPr>
            <p:nvPr/>
          </p:nvSpPr>
          <p:spPr bwMode="auto">
            <a:xfrm>
              <a:off x="4127" y="1142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80" name="Rectangle 81"/>
            <p:cNvSpPr>
              <a:spLocks noChangeArrowheads="1"/>
            </p:cNvSpPr>
            <p:nvPr/>
          </p:nvSpPr>
          <p:spPr bwMode="auto">
            <a:xfrm>
              <a:off x="1859" y="1507"/>
              <a:ext cx="329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i="0" u="none" strike="noStrike" cap="none" normalizeH="0" baseline="0" dirty="0" smtClean="0">
                  <a:ln>
                    <a:noFill/>
                  </a:ln>
                  <a:effectLst/>
                  <a:cs typeface="Arial" panose="020B0604020202020204" pitchFamily="34" charset="0"/>
                </a:rPr>
                <a:t>Fiscal Year 2023 tax levy </a:t>
              </a:r>
              <a:r>
                <a:rPr kumimoji="0" lang="en-US" altLang="en-US" sz="2800" i="0" u="none" strike="noStrike" cap="none" normalizeH="0" dirty="0" smtClean="0">
                  <a:ln>
                    <a:noFill/>
                  </a:ln>
                  <a:effectLst/>
                  <a:cs typeface="Arial" panose="020B0604020202020204" pitchFamily="34" charset="0"/>
                </a:rPr>
                <a:t>   </a:t>
              </a:r>
              <a:r>
                <a:rPr kumimoji="0" lang="en-US" altLang="en-US" sz="2800" i="0" u="none" strike="noStrike" cap="none" normalizeH="0" baseline="0" dirty="0" smtClean="0">
                  <a:ln>
                    <a:noFill/>
                  </a:ln>
                  <a:effectLst/>
                  <a:cs typeface="Arial" panose="020B0604020202020204" pitchFamily="34" charset="0"/>
                </a:rPr>
                <a:t>$58,627,869.21</a:t>
              </a:r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3192" y="1398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3207" y="1398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83" name="Rectangle 84"/>
            <p:cNvSpPr>
              <a:spLocks noChangeArrowheads="1"/>
            </p:cNvSpPr>
            <p:nvPr/>
          </p:nvSpPr>
          <p:spPr bwMode="auto">
            <a:xfrm>
              <a:off x="3495" y="1398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84" name="Rectangle 85"/>
            <p:cNvSpPr>
              <a:spLocks noChangeArrowheads="1"/>
            </p:cNvSpPr>
            <p:nvPr/>
          </p:nvSpPr>
          <p:spPr bwMode="auto">
            <a:xfrm>
              <a:off x="3772" y="1457"/>
              <a:ext cx="99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00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5" name="Rectangle 86"/>
            <p:cNvSpPr>
              <a:spLocks noChangeArrowheads="1"/>
            </p:cNvSpPr>
            <p:nvPr/>
          </p:nvSpPr>
          <p:spPr bwMode="auto">
            <a:xfrm>
              <a:off x="4688" y="1398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86" name="Rectangle 87"/>
            <p:cNvSpPr>
              <a:spLocks noChangeArrowheads="1"/>
            </p:cNvSpPr>
            <p:nvPr/>
          </p:nvSpPr>
          <p:spPr bwMode="auto">
            <a:xfrm>
              <a:off x="4936" y="1398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87" name="Rectangle 88"/>
            <p:cNvSpPr>
              <a:spLocks noChangeArrowheads="1"/>
            </p:cNvSpPr>
            <p:nvPr/>
          </p:nvSpPr>
          <p:spPr bwMode="auto">
            <a:xfrm>
              <a:off x="1859" y="1624"/>
              <a:ext cx="3250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i="0" u="none" strike="noStrike" cap="none" normalizeH="0" baseline="0" dirty="0" smtClean="0">
                  <a:ln>
                    <a:noFill/>
                  </a:ln>
                  <a:effectLst/>
                  <a:cs typeface="Arial" panose="020B0604020202020204" pitchFamily="34" charset="0"/>
                </a:rPr>
                <a:t>Fiscal Year 2022</a:t>
              </a:r>
              <a:r>
                <a:rPr kumimoji="0" lang="en-US" altLang="en-US" sz="2800" i="0" u="none" strike="noStrike" cap="none" normalizeH="0" dirty="0" smtClean="0">
                  <a:ln>
                    <a:noFill/>
                  </a:ln>
                  <a:effectLst/>
                  <a:cs typeface="Arial" panose="020B0604020202020204" pitchFamily="34" charset="0"/>
                </a:rPr>
                <a:t> </a:t>
              </a:r>
              <a:r>
                <a:rPr kumimoji="0" lang="en-US" altLang="en-US" sz="2800" i="0" u="none" strike="noStrike" cap="none" normalizeH="0" baseline="0" dirty="0" smtClean="0">
                  <a:ln>
                    <a:noFill/>
                  </a:ln>
                  <a:effectLst/>
                  <a:cs typeface="Arial" panose="020B0604020202020204" pitchFamily="34" charset="0"/>
                </a:rPr>
                <a:t>tax levy </a:t>
              </a:r>
              <a:r>
                <a:rPr lang="en-US" altLang="en-US" sz="2800" dirty="0">
                  <a:cs typeface="Arial" panose="020B0604020202020204" pitchFamily="34" charset="0"/>
                </a:rPr>
                <a:t> </a:t>
              </a:r>
              <a:r>
                <a:rPr lang="en-US" altLang="en-US" sz="2800" dirty="0" smtClean="0">
                  <a:cs typeface="Arial" panose="020B0604020202020204" pitchFamily="34" charset="0"/>
                </a:rPr>
                <a:t>  $56,464,100.30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28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3168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0" name="Rectangle 91"/>
            <p:cNvSpPr>
              <a:spLocks noChangeArrowheads="1"/>
            </p:cNvSpPr>
            <p:nvPr/>
          </p:nvSpPr>
          <p:spPr bwMode="auto">
            <a:xfrm>
              <a:off x="3207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1" name="Rectangle 92"/>
            <p:cNvSpPr>
              <a:spLocks noChangeArrowheads="1"/>
            </p:cNvSpPr>
            <p:nvPr/>
          </p:nvSpPr>
          <p:spPr bwMode="auto">
            <a:xfrm>
              <a:off x="3495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2" name="Rectangle 93"/>
            <p:cNvSpPr>
              <a:spLocks noChangeArrowheads="1"/>
            </p:cNvSpPr>
            <p:nvPr/>
          </p:nvSpPr>
          <p:spPr bwMode="auto">
            <a:xfrm>
              <a:off x="3783" y="1625"/>
              <a:ext cx="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4"/>
            <p:cNvSpPr>
              <a:spLocks noChangeArrowheads="1"/>
            </p:cNvSpPr>
            <p:nvPr/>
          </p:nvSpPr>
          <p:spPr bwMode="auto">
            <a:xfrm>
              <a:off x="4676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4" name="Rectangle 95"/>
            <p:cNvSpPr>
              <a:spLocks noChangeArrowheads="1"/>
            </p:cNvSpPr>
            <p:nvPr/>
          </p:nvSpPr>
          <p:spPr bwMode="auto">
            <a:xfrm>
              <a:off x="4936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5" name="Rectangle 96"/>
            <p:cNvSpPr>
              <a:spLocks noChangeArrowheads="1"/>
            </p:cNvSpPr>
            <p:nvPr/>
          </p:nvSpPr>
          <p:spPr bwMode="auto">
            <a:xfrm>
              <a:off x="5224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6" name="Rectangle 97"/>
            <p:cNvSpPr>
              <a:spLocks noChangeArrowheads="1"/>
            </p:cNvSpPr>
            <p:nvPr/>
          </p:nvSpPr>
          <p:spPr bwMode="auto">
            <a:xfrm>
              <a:off x="5512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7" name="Rectangle 98"/>
            <p:cNvSpPr>
              <a:spLocks noChangeArrowheads="1"/>
            </p:cNvSpPr>
            <p:nvPr/>
          </p:nvSpPr>
          <p:spPr bwMode="auto">
            <a:xfrm>
              <a:off x="5800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8" name="Rectangle 99"/>
            <p:cNvSpPr>
              <a:spLocks noChangeArrowheads="1"/>
            </p:cNvSpPr>
            <p:nvPr/>
          </p:nvSpPr>
          <p:spPr bwMode="auto">
            <a:xfrm>
              <a:off x="6088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99" name="Rectangle 100"/>
            <p:cNvSpPr>
              <a:spLocks noChangeArrowheads="1"/>
            </p:cNvSpPr>
            <p:nvPr/>
          </p:nvSpPr>
          <p:spPr bwMode="auto">
            <a:xfrm>
              <a:off x="6376" y="1625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00" name="Rectangle 101"/>
            <p:cNvSpPr>
              <a:spLocks noChangeArrowheads="1"/>
            </p:cNvSpPr>
            <p:nvPr/>
          </p:nvSpPr>
          <p:spPr bwMode="auto">
            <a:xfrm>
              <a:off x="1478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01" name="Rectangle 102"/>
            <p:cNvSpPr>
              <a:spLocks noChangeArrowheads="1"/>
            </p:cNvSpPr>
            <p:nvPr/>
          </p:nvSpPr>
          <p:spPr bwMode="auto">
            <a:xfrm>
              <a:off x="1968" y="2087"/>
              <a:ext cx="3108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dirty="0">
                <a:latin typeface="Georgia" panose="02040502050405020303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dirty="0">
                <a:latin typeface="Georgia" panose="02040502050405020303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u="none" strike="noStrike" cap="none" normalizeH="0" baseline="0" dirty="0" smtClean="0">
                <a:ln>
                  <a:noFill/>
                </a:ln>
                <a:effectLst/>
                <a:latin typeface="Georgia" panose="02040502050405020303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240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02" name="Rectangle 103"/>
            <p:cNvSpPr>
              <a:spLocks noChangeArrowheads="1"/>
            </p:cNvSpPr>
            <p:nvPr/>
          </p:nvSpPr>
          <p:spPr bwMode="auto">
            <a:xfrm>
              <a:off x="2676" y="1783"/>
              <a:ext cx="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03" name="Rectangle 104"/>
            <p:cNvSpPr>
              <a:spLocks noChangeArrowheads="1"/>
            </p:cNvSpPr>
            <p:nvPr/>
          </p:nvSpPr>
          <p:spPr bwMode="auto">
            <a:xfrm>
              <a:off x="2790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1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04" name="Rectangle 105"/>
            <p:cNvSpPr>
              <a:spLocks noChangeArrowheads="1"/>
            </p:cNvSpPr>
            <p:nvPr/>
          </p:nvSpPr>
          <p:spPr bwMode="auto">
            <a:xfrm>
              <a:off x="2575" y="1764"/>
              <a:ext cx="1697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05" name="Rectangle 106"/>
            <p:cNvSpPr>
              <a:spLocks noChangeArrowheads="1"/>
            </p:cNvSpPr>
            <p:nvPr/>
          </p:nvSpPr>
          <p:spPr bwMode="auto">
            <a:xfrm>
              <a:off x="4113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06" name="Rectangle 107"/>
            <p:cNvSpPr>
              <a:spLocks noChangeArrowheads="1"/>
            </p:cNvSpPr>
            <p:nvPr/>
          </p:nvSpPr>
          <p:spPr bwMode="auto">
            <a:xfrm>
              <a:off x="4359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07" name="Rectangle 108"/>
            <p:cNvSpPr>
              <a:spLocks noChangeArrowheads="1"/>
            </p:cNvSpPr>
            <p:nvPr/>
          </p:nvSpPr>
          <p:spPr bwMode="auto">
            <a:xfrm>
              <a:off x="4647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08" name="Rectangle 109"/>
            <p:cNvSpPr>
              <a:spLocks noChangeArrowheads="1"/>
            </p:cNvSpPr>
            <p:nvPr/>
          </p:nvSpPr>
          <p:spPr bwMode="auto">
            <a:xfrm>
              <a:off x="4936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09" name="Rectangle 110"/>
            <p:cNvSpPr>
              <a:spLocks noChangeArrowheads="1"/>
            </p:cNvSpPr>
            <p:nvPr/>
          </p:nvSpPr>
          <p:spPr bwMode="auto">
            <a:xfrm>
              <a:off x="5224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auto">
            <a:xfrm>
              <a:off x="5512" y="177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auto">
            <a:xfrm>
              <a:off x="5800" y="1785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2" name="Rectangle 113"/>
            <p:cNvSpPr>
              <a:spLocks noChangeArrowheads="1"/>
            </p:cNvSpPr>
            <p:nvPr/>
          </p:nvSpPr>
          <p:spPr bwMode="auto">
            <a:xfrm>
              <a:off x="6088" y="1785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3" name="Rectangle 114"/>
            <p:cNvSpPr>
              <a:spLocks noChangeArrowheads="1"/>
            </p:cNvSpPr>
            <p:nvPr/>
          </p:nvSpPr>
          <p:spPr bwMode="auto">
            <a:xfrm>
              <a:off x="6376" y="1785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4" name="Rectangle 115"/>
            <p:cNvSpPr>
              <a:spLocks noChangeArrowheads="1"/>
            </p:cNvSpPr>
            <p:nvPr/>
          </p:nvSpPr>
          <p:spPr bwMode="auto">
            <a:xfrm>
              <a:off x="6664" y="1785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5" name="Rectangle 116"/>
            <p:cNvSpPr>
              <a:spLocks noChangeArrowheads="1"/>
            </p:cNvSpPr>
            <p:nvPr/>
          </p:nvSpPr>
          <p:spPr bwMode="auto">
            <a:xfrm>
              <a:off x="1478" y="1932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7" name="Rectangle 118"/>
            <p:cNvSpPr>
              <a:spLocks noChangeArrowheads="1"/>
            </p:cNvSpPr>
            <p:nvPr/>
          </p:nvSpPr>
          <p:spPr bwMode="auto">
            <a:xfrm>
              <a:off x="2054" y="1932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8" name="Rectangle 119"/>
            <p:cNvSpPr>
              <a:spLocks noChangeArrowheads="1"/>
            </p:cNvSpPr>
            <p:nvPr/>
          </p:nvSpPr>
          <p:spPr bwMode="auto">
            <a:xfrm>
              <a:off x="2343" y="1932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19" name="Rectangle 120"/>
            <p:cNvSpPr>
              <a:spLocks noChangeArrowheads="1"/>
            </p:cNvSpPr>
            <p:nvPr/>
          </p:nvSpPr>
          <p:spPr bwMode="auto">
            <a:xfrm>
              <a:off x="2631" y="1932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20" name="Rectangle 121"/>
            <p:cNvSpPr>
              <a:spLocks noChangeArrowheads="1"/>
            </p:cNvSpPr>
            <p:nvPr/>
          </p:nvSpPr>
          <p:spPr bwMode="auto">
            <a:xfrm>
              <a:off x="2919" y="1932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21" name="Rectangle 122"/>
            <p:cNvSpPr>
              <a:spLocks noChangeArrowheads="1"/>
            </p:cNvSpPr>
            <p:nvPr/>
          </p:nvSpPr>
          <p:spPr bwMode="auto">
            <a:xfrm>
              <a:off x="3207" y="1932"/>
              <a:ext cx="18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22" name="Rectangle 123"/>
            <p:cNvSpPr>
              <a:spLocks noChangeArrowheads="1"/>
            </p:cNvSpPr>
            <p:nvPr/>
          </p:nvSpPr>
          <p:spPr bwMode="auto">
            <a:xfrm>
              <a:off x="3495" y="1917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23" name="Rectangle 124"/>
            <p:cNvSpPr>
              <a:spLocks noChangeArrowheads="1"/>
            </p:cNvSpPr>
            <p:nvPr/>
          </p:nvSpPr>
          <p:spPr bwMode="auto">
            <a:xfrm>
              <a:off x="902" y="2143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24" name="Rectangle 125"/>
            <p:cNvSpPr>
              <a:spLocks noChangeArrowheads="1"/>
            </p:cNvSpPr>
            <p:nvPr/>
          </p:nvSpPr>
          <p:spPr bwMode="auto">
            <a:xfrm>
              <a:off x="1190" y="2143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25" name="Rectangle 126"/>
            <p:cNvSpPr>
              <a:spLocks noChangeArrowheads="1"/>
            </p:cNvSpPr>
            <p:nvPr/>
          </p:nvSpPr>
          <p:spPr bwMode="auto">
            <a:xfrm>
              <a:off x="1478" y="2143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27" name="Rectangle 128"/>
            <p:cNvSpPr>
              <a:spLocks noChangeArrowheads="1"/>
            </p:cNvSpPr>
            <p:nvPr/>
          </p:nvSpPr>
          <p:spPr bwMode="auto">
            <a:xfrm>
              <a:off x="2985" y="2143"/>
              <a:ext cx="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129"/>
            <p:cNvSpPr>
              <a:spLocks noChangeArrowheads="1"/>
            </p:cNvSpPr>
            <p:nvPr/>
          </p:nvSpPr>
          <p:spPr bwMode="auto">
            <a:xfrm>
              <a:off x="4752" y="2143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29" name="Rectangle 130"/>
            <p:cNvSpPr>
              <a:spLocks noChangeArrowheads="1"/>
            </p:cNvSpPr>
            <p:nvPr/>
          </p:nvSpPr>
          <p:spPr bwMode="auto">
            <a:xfrm>
              <a:off x="902" y="2387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30" name="Rectangle 131"/>
            <p:cNvSpPr>
              <a:spLocks noChangeArrowheads="1"/>
            </p:cNvSpPr>
            <p:nvPr/>
          </p:nvSpPr>
          <p:spPr bwMode="auto">
            <a:xfrm>
              <a:off x="1190" y="2387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31" name="Rectangle 132"/>
            <p:cNvSpPr>
              <a:spLocks noChangeArrowheads="1"/>
            </p:cNvSpPr>
            <p:nvPr/>
          </p:nvSpPr>
          <p:spPr bwMode="auto">
            <a:xfrm>
              <a:off x="1478" y="2387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32" name="Rectangle 133"/>
            <p:cNvSpPr>
              <a:spLocks noChangeArrowheads="1"/>
            </p:cNvSpPr>
            <p:nvPr/>
          </p:nvSpPr>
          <p:spPr bwMode="auto">
            <a:xfrm>
              <a:off x="2127" y="2108"/>
              <a:ext cx="2395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6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34" name="Rectangle 135"/>
            <p:cNvSpPr>
              <a:spLocks noChangeArrowheads="1"/>
            </p:cNvSpPr>
            <p:nvPr/>
          </p:nvSpPr>
          <p:spPr bwMode="auto">
            <a:xfrm>
              <a:off x="4247" y="2431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35" name="Rectangle 136"/>
            <p:cNvSpPr>
              <a:spLocks noChangeArrowheads="1"/>
            </p:cNvSpPr>
            <p:nvPr/>
          </p:nvSpPr>
          <p:spPr bwMode="auto">
            <a:xfrm>
              <a:off x="902" y="2613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36" name="Rectangle 137"/>
            <p:cNvSpPr>
              <a:spLocks noChangeArrowheads="1"/>
            </p:cNvSpPr>
            <p:nvPr/>
          </p:nvSpPr>
          <p:spPr bwMode="auto">
            <a:xfrm>
              <a:off x="1190" y="2613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37" name="Rectangle 138"/>
            <p:cNvSpPr>
              <a:spLocks noChangeArrowheads="1"/>
            </p:cNvSpPr>
            <p:nvPr/>
          </p:nvSpPr>
          <p:spPr bwMode="auto">
            <a:xfrm>
              <a:off x="1478" y="2613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38" name="Rectangle 139"/>
            <p:cNvSpPr>
              <a:spLocks noChangeArrowheads="1"/>
            </p:cNvSpPr>
            <p:nvPr/>
          </p:nvSpPr>
          <p:spPr bwMode="auto">
            <a:xfrm>
              <a:off x="1766" y="2285"/>
              <a:ext cx="2756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39" name="Rectangle 140"/>
            <p:cNvSpPr>
              <a:spLocks noChangeArrowheads="1"/>
            </p:cNvSpPr>
            <p:nvPr/>
          </p:nvSpPr>
          <p:spPr bwMode="auto">
            <a:xfrm>
              <a:off x="4250" y="2657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40" name="Rectangle 141"/>
            <p:cNvSpPr>
              <a:spLocks noChangeArrowheads="1"/>
            </p:cNvSpPr>
            <p:nvPr/>
          </p:nvSpPr>
          <p:spPr bwMode="auto">
            <a:xfrm>
              <a:off x="902" y="2884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41" name="Rectangle 142"/>
            <p:cNvSpPr>
              <a:spLocks noChangeArrowheads="1"/>
            </p:cNvSpPr>
            <p:nvPr/>
          </p:nvSpPr>
          <p:spPr bwMode="auto">
            <a:xfrm>
              <a:off x="1190" y="2884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42" name="Rectangle 143"/>
            <p:cNvSpPr>
              <a:spLocks noChangeArrowheads="1"/>
            </p:cNvSpPr>
            <p:nvPr/>
          </p:nvSpPr>
          <p:spPr bwMode="auto">
            <a:xfrm>
              <a:off x="1478" y="2884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143" name="Rectangle 144"/>
            <p:cNvSpPr>
              <a:spLocks noChangeArrowheads="1"/>
            </p:cNvSpPr>
            <p:nvPr/>
          </p:nvSpPr>
          <p:spPr bwMode="auto">
            <a:xfrm>
              <a:off x="1512" y="2566"/>
              <a:ext cx="2239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              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44" name="Rectangle 145"/>
            <p:cNvSpPr>
              <a:spLocks noChangeArrowheads="1"/>
            </p:cNvSpPr>
            <p:nvPr/>
          </p:nvSpPr>
          <p:spPr bwMode="auto">
            <a:xfrm>
              <a:off x="3720" y="2884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dirty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45" name="Rectangle 146"/>
            <p:cNvSpPr>
              <a:spLocks noChangeArrowheads="1"/>
            </p:cNvSpPr>
            <p:nvPr/>
          </p:nvSpPr>
          <p:spPr bwMode="auto">
            <a:xfrm>
              <a:off x="3581" y="2562"/>
              <a:ext cx="2721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7"/>
            <p:cNvSpPr>
              <a:spLocks noChangeArrowheads="1"/>
            </p:cNvSpPr>
            <p:nvPr/>
          </p:nvSpPr>
          <p:spPr bwMode="auto">
            <a:xfrm>
              <a:off x="6263" y="2884"/>
              <a:ext cx="30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i="0" u="none" strike="noStrike" cap="none" normalizeH="0" baseline="0" smtClean="0">
                  <a:ln>
                    <a:noFill/>
                  </a:ln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53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008" y="905256"/>
            <a:ext cx="9464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Projected single tax rate for Fiscal Year 2023  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4168" y="2935224"/>
            <a:ext cx="99761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Fiscal year 2023 Tax Levy / Fiscal year 2023 Total Taxable Valuation of Town =  $8.81 Per thousand of valuation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17907" y="693982"/>
            <a:ext cx="11605869" cy="4819850"/>
            <a:chOff x="507" y="86"/>
            <a:chExt cx="6998" cy="405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7" y="181"/>
              <a:ext cx="6998" cy="3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592" y="86"/>
              <a:ext cx="6830" cy="4042"/>
              <a:chOff x="592" y="86"/>
              <a:chExt cx="6830" cy="4042"/>
            </a:xfrm>
          </p:grpSpPr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1820" y="86"/>
                <a:ext cx="148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Georgia" panose="02040502050405020303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Rectangle 7"/>
              <p:cNvSpPr>
                <a:spLocks noChangeArrowheads="1"/>
              </p:cNvSpPr>
              <p:nvPr/>
            </p:nvSpPr>
            <p:spPr bwMode="auto">
              <a:xfrm>
                <a:off x="1867" y="86"/>
                <a:ext cx="41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Georgia" panose="02040502050405020303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2593" y="181"/>
                <a:ext cx="309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b="1" dirty="0" smtClean="0">
                    <a:solidFill>
                      <a:srgbClr val="2F5496"/>
                    </a:solidFill>
                    <a:latin typeface="Georgia" panose="02040502050405020303" pitchFamily="18" charset="0"/>
                  </a:rPr>
                  <a:t>SINGLE TAX RATE  ANALYSIS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4191" y="86"/>
                <a:ext cx="148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Georgia" panose="02040502050405020303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4238" y="86"/>
                <a:ext cx="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5194" y="86"/>
                <a:ext cx="148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Georgia" panose="02040502050405020303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Rectangle 13"/>
              <p:cNvSpPr>
                <a:spLocks noChangeArrowheads="1"/>
              </p:cNvSpPr>
              <p:nvPr/>
            </p:nvSpPr>
            <p:spPr bwMode="auto">
              <a:xfrm>
                <a:off x="6282" y="86"/>
                <a:ext cx="148" cy="2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Georgia" panose="02040502050405020303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14"/>
              <p:cNvSpPr>
                <a:spLocks noChangeArrowheads="1"/>
              </p:cNvSpPr>
              <p:nvPr/>
            </p:nvSpPr>
            <p:spPr bwMode="auto">
              <a:xfrm>
                <a:off x="611" y="238"/>
                <a:ext cx="8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15"/>
              <p:cNvSpPr>
                <a:spLocks noChangeArrowheads="1"/>
              </p:cNvSpPr>
              <p:nvPr/>
            </p:nvSpPr>
            <p:spPr bwMode="auto">
              <a:xfrm>
                <a:off x="858" y="1144"/>
                <a:ext cx="132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Single Family</a:t>
                </a:r>
                <a:r>
                  <a:rPr kumimoji="0" lang="en-US" altLang="en-US" sz="1300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Property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16"/>
              <p:cNvSpPr>
                <a:spLocks noChangeArrowheads="1"/>
              </p:cNvSpPr>
              <p:nvPr/>
            </p:nvSpPr>
            <p:spPr bwMode="auto">
              <a:xfrm>
                <a:off x="1538" y="1144"/>
                <a:ext cx="0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17"/>
              <p:cNvSpPr>
                <a:spLocks noChangeArrowheads="1"/>
              </p:cNvSpPr>
              <p:nvPr/>
            </p:nvSpPr>
            <p:spPr bwMode="auto">
              <a:xfrm>
                <a:off x="2250" y="1144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8"/>
              <p:cNvSpPr>
                <a:spLocks noChangeArrowheads="1"/>
              </p:cNvSpPr>
              <p:nvPr/>
            </p:nvSpPr>
            <p:spPr bwMode="auto">
              <a:xfrm>
                <a:off x="3176" y="752"/>
                <a:ext cx="612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Last Year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9"/>
              <p:cNvSpPr>
                <a:spLocks noChangeArrowheads="1"/>
              </p:cNvSpPr>
              <p:nvPr/>
            </p:nvSpPr>
            <p:spPr bwMode="auto">
              <a:xfrm>
                <a:off x="3723" y="752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20"/>
              <p:cNvSpPr>
                <a:spLocks noChangeArrowheads="1"/>
              </p:cNvSpPr>
              <p:nvPr/>
            </p:nvSpPr>
            <p:spPr bwMode="auto">
              <a:xfrm>
                <a:off x="2593" y="994"/>
                <a:ext cx="1713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Median </a:t>
                </a:r>
                <a:r>
                  <a:rPr lang="en-US" altLang="en-US" sz="1300" dirty="0" smtClean="0">
                    <a:solidFill>
                      <a:srgbClr val="000000"/>
                    </a:solidFill>
                    <a:latin typeface="Palatino Linotype" panose="02040502050505030304" pitchFamily="18" charset="0"/>
                  </a:rPr>
                  <a:t>Assessment </a:t>
                </a: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FY 2022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21"/>
              <p:cNvSpPr>
                <a:spLocks noChangeArrowheads="1"/>
              </p:cNvSpPr>
              <p:nvPr/>
            </p:nvSpPr>
            <p:spPr bwMode="auto">
              <a:xfrm>
                <a:off x="4149" y="985"/>
                <a:ext cx="28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22"/>
              <p:cNvSpPr>
                <a:spLocks noChangeArrowheads="1"/>
              </p:cNvSpPr>
              <p:nvPr/>
            </p:nvSpPr>
            <p:spPr bwMode="auto">
              <a:xfrm>
                <a:off x="3202" y="1145"/>
                <a:ext cx="461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$ 413,600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23"/>
              <p:cNvSpPr>
                <a:spLocks noChangeArrowheads="1"/>
              </p:cNvSpPr>
              <p:nvPr/>
            </p:nvSpPr>
            <p:spPr bwMode="auto">
              <a:xfrm>
                <a:off x="3697" y="1145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>
                <a:off x="4947" y="784"/>
                <a:ext cx="70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dirty="0" smtClean="0">
                    <a:latin typeface="Palatino Linotype" panose="02040502050505030304" pitchFamily="18" charset="0"/>
                  </a:rPr>
                  <a:t>    </a:t>
                </a:r>
                <a:r>
                  <a:rPr lang="en-US" altLang="en-US" sz="1200" b="1" dirty="0" smtClean="0">
                    <a:solidFill>
                      <a:schemeClr val="accent5">
                        <a:lumMod val="75000"/>
                      </a:schemeClr>
                    </a:solidFill>
                    <a:latin typeface="Palatino Linotype" panose="02040502050505030304" pitchFamily="18" charset="0"/>
                  </a:rPr>
                  <a:t>Proposed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35" name="Rectangle 25"/>
              <p:cNvSpPr>
                <a:spLocks noChangeArrowheads="1"/>
              </p:cNvSpPr>
              <p:nvPr/>
            </p:nvSpPr>
            <p:spPr bwMode="auto">
              <a:xfrm>
                <a:off x="5848" y="75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26"/>
              <p:cNvSpPr>
                <a:spLocks noChangeArrowheads="1"/>
              </p:cNvSpPr>
              <p:nvPr/>
            </p:nvSpPr>
            <p:spPr bwMode="auto">
              <a:xfrm>
                <a:off x="4548" y="1006"/>
                <a:ext cx="1499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Median </a:t>
                </a: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Assessment</a:t>
                </a: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FY 2023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7"/>
              <p:cNvSpPr>
                <a:spLocks noChangeArrowheads="1"/>
              </p:cNvSpPr>
              <p:nvPr/>
            </p:nvSpPr>
            <p:spPr bwMode="auto">
              <a:xfrm>
                <a:off x="5946" y="985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8"/>
              <p:cNvSpPr>
                <a:spLocks noChangeArrowheads="1"/>
              </p:cNvSpPr>
              <p:nvPr/>
            </p:nvSpPr>
            <p:spPr bwMode="auto">
              <a:xfrm>
                <a:off x="5979" y="985"/>
                <a:ext cx="0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6037" y="985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30"/>
              <p:cNvSpPr>
                <a:spLocks noChangeArrowheads="1"/>
              </p:cNvSpPr>
              <p:nvPr/>
            </p:nvSpPr>
            <p:spPr bwMode="auto">
              <a:xfrm>
                <a:off x="5069" y="1144"/>
                <a:ext cx="473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$ 497,300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32"/>
              <p:cNvSpPr>
                <a:spLocks noChangeArrowheads="1"/>
              </p:cNvSpPr>
              <p:nvPr/>
            </p:nvSpPr>
            <p:spPr bwMode="auto">
              <a:xfrm>
                <a:off x="5563" y="1144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34"/>
              <p:cNvSpPr>
                <a:spLocks noChangeArrowheads="1"/>
              </p:cNvSpPr>
              <p:nvPr/>
            </p:nvSpPr>
            <p:spPr bwMode="auto">
              <a:xfrm>
                <a:off x="7219" y="678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35"/>
              <p:cNvSpPr>
                <a:spLocks noChangeArrowheads="1"/>
              </p:cNvSpPr>
              <p:nvPr/>
            </p:nvSpPr>
            <p:spPr bwMode="auto">
              <a:xfrm>
                <a:off x="6833" y="910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36"/>
              <p:cNvSpPr>
                <a:spLocks noChangeArrowheads="1"/>
              </p:cNvSpPr>
              <p:nvPr/>
            </p:nvSpPr>
            <p:spPr bwMode="auto">
              <a:xfrm>
                <a:off x="6531" y="1006"/>
                <a:ext cx="69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FY22</a:t>
                </a:r>
                <a:r>
                  <a:rPr kumimoji="0" lang="en-US" altLang="en-US" sz="1300" b="1" i="0" u="none" strike="noStrike" cap="none" normalizeH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to FY23</a:t>
                </a:r>
                <a:endParaRPr kumimoji="0" lang="en-US" altLang="en-US" sz="1300" b="1" i="0" u="none" strike="noStrike" cap="none" normalizeH="0" baseline="0" dirty="0" smtClean="0">
                  <a:ln>
                    <a:noFill/>
                  </a:ln>
                  <a:solidFill>
                    <a:srgbClr val="2F5496"/>
                  </a:solidFill>
                  <a:effectLst/>
                  <a:latin typeface="Palatino Linotype" panose="0204050205050503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  + </a:t>
                </a: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20.3 %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7"/>
              <p:cNvSpPr>
                <a:spLocks noChangeArrowheads="1"/>
              </p:cNvSpPr>
              <p:nvPr/>
            </p:nvSpPr>
            <p:spPr bwMode="auto">
              <a:xfrm>
                <a:off x="6777" y="1144"/>
                <a:ext cx="0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8"/>
              <p:cNvSpPr>
                <a:spLocks noChangeArrowheads="1"/>
              </p:cNvSpPr>
              <p:nvPr/>
            </p:nvSpPr>
            <p:spPr bwMode="auto">
              <a:xfrm>
                <a:off x="6911" y="1151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9"/>
              <p:cNvSpPr>
                <a:spLocks noChangeArrowheads="1"/>
              </p:cNvSpPr>
              <p:nvPr/>
            </p:nvSpPr>
            <p:spPr bwMode="auto">
              <a:xfrm>
                <a:off x="7057" y="1144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40"/>
              <p:cNvSpPr>
                <a:spLocks noChangeArrowheads="1"/>
              </p:cNvSpPr>
              <p:nvPr/>
            </p:nvSpPr>
            <p:spPr bwMode="auto">
              <a:xfrm>
                <a:off x="592" y="67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41"/>
              <p:cNvSpPr>
                <a:spLocks noChangeArrowheads="1"/>
              </p:cNvSpPr>
              <p:nvPr/>
            </p:nvSpPr>
            <p:spPr bwMode="auto">
              <a:xfrm>
                <a:off x="592" y="67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42"/>
              <p:cNvSpPr>
                <a:spLocks noChangeArrowheads="1"/>
              </p:cNvSpPr>
              <p:nvPr/>
            </p:nvSpPr>
            <p:spPr bwMode="auto">
              <a:xfrm>
                <a:off x="596" y="674"/>
                <a:ext cx="191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43"/>
              <p:cNvSpPr>
                <a:spLocks noChangeArrowheads="1"/>
              </p:cNvSpPr>
              <p:nvPr/>
            </p:nvSpPr>
            <p:spPr bwMode="auto">
              <a:xfrm>
                <a:off x="2514" y="67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44"/>
              <p:cNvSpPr>
                <a:spLocks noChangeArrowheads="1"/>
              </p:cNvSpPr>
              <p:nvPr/>
            </p:nvSpPr>
            <p:spPr bwMode="auto">
              <a:xfrm>
                <a:off x="2518" y="673"/>
                <a:ext cx="186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45"/>
              <p:cNvSpPr>
                <a:spLocks noChangeArrowheads="1"/>
              </p:cNvSpPr>
              <p:nvPr/>
            </p:nvSpPr>
            <p:spPr bwMode="auto">
              <a:xfrm>
                <a:off x="4380" y="674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46"/>
              <p:cNvSpPr>
                <a:spLocks noChangeArrowheads="1"/>
              </p:cNvSpPr>
              <p:nvPr/>
            </p:nvSpPr>
            <p:spPr bwMode="auto">
              <a:xfrm>
                <a:off x="4385" y="674"/>
                <a:ext cx="186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47"/>
              <p:cNvSpPr>
                <a:spLocks noChangeArrowheads="1"/>
              </p:cNvSpPr>
              <p:nvPr/>
            </p:nvSpPr>
            <p:spPr bwMode="auto">
              <a:xfrm>
                <a:off x="6248" y="674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48"/>
              <p:cNvSpPr>
                <a:spLocks noChangeArrowheads="1"/>
              </p:cNvSpPr>
              <p:nvPr/>
            </p:nvSpPr>
            <p:spPr bwMode="auto">
              <a:xfrm>
                <a:off x="6253" y="674"/>
                <a:ext cx="116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49"/>
              <p:cNvSpPr>
                <a:spLocks noChangeArrowheads="1"/>
              </p:cNvSpPr>
              <p:nvPr/>
            </p:nvSpPr>
            <p:spPr bwMode="auto">
              <a:xfrm>
                <a:off x="7418" y="67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50"/>
              <p:cNvSpPr>
                <a:spLocks noChangeArrowheads="1"/>
              </p:cNvSpPr>
              <p:nvPr/>
            </p:nvSpPr>
            <p:spPr bwMode="auto">
              <a:xfrm>
                <a:off x="7418" y="67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51"/>
              <p:cNvSpPr>
                <a:spLocks noChangeArrowheads="1"/>
              </p:cNvSpPr>
              <p:nvPr/>
            </p:nvSpPr>
            <p:spPr bwMode="auto">
              <a:xfrm>
                <a:off x="592" y="678"/>
                <a:ext cx="4" cy="69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52"/>
              <p:cNvSpPr>
                <a:spLocks noChangeArrowheads="1"/>
              </p:cNvSpPr>
              <p:nvPr/>
            </p:nvSpPr>
            <p:spPr bwMode="auto">
              <a:xfrm>
                <a:off x="2514" y="678"/>
                <a:ext cx="4" cy="69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53"/>
              <p:cNvSpPr>
                <a:spLocks noChangeArrowheads="1"/>
              </p:cNvSpPr>
              <p:nvPr/>
            </p:nvSpPr>
            <p:spPr bwMode="auto">
              <a:xfrm>
                <a:off x="4380" y="678"/>
                <a:ext cx="5" cy="69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54"/>
              <p:cNvSpPr>
                <a:spLocks noChangeArrowheads="1"/>
              </p:cNvSpPr>
              <p:nvPr/>
            </p:nvSpPr>
            <p:spPr bwMode="auto">
              <a:xfrm>
                <a:off x="6248" y="678"/>
                <a:ext cx="5" cy="69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55"/>
              <p:cNvSpPr>
                <a:spLocks noChangeArrowheads="1"/>
              </p:cNvSpPr>
              <p:nvPr/>
            </p:nvSpPr>
            <p:spPr bwMode="auto">
              <a:xfrm>
                <a:off x="7418" y="678"/>
                <a:ext cx="4" cy="69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56"/>
              <p:cNvSpPr>
                <a:spLocks noChangeArrowheads="1"/>
              </p:cNvSpPr>
              <p:nvPr/>
            </p:nvSpPr>
            <p:spPr bwMode="auto">
              <a:xfrm>
                <a:off x="1293" y="1613"/>
                <a:ext cx="590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Tax Rate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7"/>
              <p:cNvSpPr>
                <a:spLocks noChangeArrowheads="1"/>
              </p:cNvSpPr>
              <p:nvPr/>
            </p:nvSpPr>
            <p:spPr bwMode="auto">
              <a:xfrm>
                <a:off x="1815" y="1613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8"/>
              <p:cNvSpPr>
                <a:spLocks noChangeArrowheads="1"/>
              </p:cNvSpPr>
              <p:nvPr/>
            </p:nvSpPr>
            <p:spPr bwMode="auto">
              <a:xfrm>
                <a:off x="3267" y="1614"/>
                <a:ext cx="309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$10.09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9"/>
              <p:cNvSpPr>
                <a:spLocks noChangeArrowheads="1"/>
              </p:cNvSpPr>
              <p:nvPr/>
            </p:nvSpPr>
            <p:spPr bwMode="auto">
              <a:xfrm>
                <a:off x="3630" y="1614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60"/>
              <p:cNvSpPr>
                <a:spLocks noChangeArrowheads="1"/>
              </p:cNvSpPr>
              <p:nvPr/>
            </p:nvSpPr>
            <p:spPr bwMode="auto">
              <a:xfrm>
                <a:off x="5134" y="1613"/>
                <a:ext cx="234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$8.81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61"/>
              <p:cNvSpPr>
                <a:spLocks noChangeArrowheads="1"/>
              </p:cNvSpPr>
              <p:nvPr/>
            </p:nvSpPr>
            <p:spPr bwMode="auto">
              <a:xfrm>
                <a:off x="5497" y="1613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62"/>
              <p:cNvSpPr>
                <a:spLocks noChangeArrowheads="1"/>
              </p:cNvSpPr>
              <p:nvPr/>
            </p:nvSpPr>
            <p:spPr bwMode="auto">
              <a:xfrm>
                <a:off x="6833" y="138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63"/>
              <p:cNvSpPr>
                <a:spLocks noChangeArrowheads="1"/>
              </p:cNvSpPr>
              <p:nvPr/>
            </p:nvSpPr>
            <p:spPr bwMode="auto">
              <a:xfrm>
                <a:off x="6639" y="1613"/>
                <a:ext cx="269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-</a:t>
                </a: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$1.28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64"/>
              <p:cNvSpPr>
                <a:spLocks noChangeArrowheads="1"/>
              </p:cNvSpPr>
              <p:nvPr/>
            </p:nvSpPr>
            <p:spPr bwMode="auto">
              <a:xfrm>
                <a:off x="7002" y="1613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65"/>
              <p:cNvSpPr>
                <a:spLocks noChangeArrowheads="1"/>
              </p:cNvSpPr>
              <p:nvPr/>
            </p:nvSpPr>
            <p:spPr bwMode="auto">
              <a:xfrm>
                <a:off x="592" y="137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66"/>
              <p:cNvSpPr>
                <a:spLocks noChangeArrowheads="1"/>
              </p:cNvSpPr>
              <p:nvPr/>
            </p:nvSpPr>
            <p:spPr bwMode="auto">
              <a:xfrm>
                <a:off x="596" y="1377"/>
                <a:ext cx="191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67"/>
              <p:cNvSpPr>
                <a:spLocks noChangeArrowheads="1"/>
              </p:cNvSpPr>
              <p:nvPr/>
            </p:nvSpPr>
            <p:spPr bwMode="auto">
              <a:xfrm>
                <a:off x="2514" y="137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68"/>
              <p:cNvSpPr>
                <a:spLocks noChangeArrowheads="1"/>
              </p:cNvSpPr>
              <p:nvPr/>
            </p:nvSpPr>
            <p:spPr bwMode="auto">
              <a:xfrm>
                <a:off x="2518" y="1377"/>
                <a:ext cx="186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69"/>
              <p:cNvSpPr>
                <a:spLocks noChangeArrowheads="1"/>
              </p:cNvSpPr>
              <p:nvPr/>
            </p:nvSpPr>
            <p:spPr bwMode="auto">
              <a:xfrm>
                <a:off x="4380" y="1377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70"/>
              <p:cNvSpPr>
                <a:spLocks noChangeArrowheads="1"/>
              </p:cNvSpPr>
              <p:nvPr/>
            </p:nvSpPr>
            <p:spPr bwMode="auto">
              <a:xfrm>
                <a:off x="4385" y="1377"/>
                <a:ext cx="186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71"/>
              <p:cNvSpPr>
                <a:spLocks noChangeArrowheads="1"/>
              </p:cNvSpPr>
              <p:nvPr/>
            </p:nvSpPr>
            <p:spPr bwMode="auto">
              <a:xfrm>
                <a:off x="6248" y="1377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72"/>
              <p:cNvSpPr>
                <a:spLocks noChangeArrowheads="1"/>
              </p:cNvSpPr>
              <p:nvPr/>
            </p:nvSpPr>
            <p:spPr bwMode="auto">
              <a:xfrm>
                <a:off x="6253" y="1377"/>
                <a:ext cx="116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73"/>
              <p:cNvSpPr>
                <a:spLocks noChangeArrowheads="1"/>
              </p:cNvSpPr>
              <p:nvPr/>
            </p:nvSpPr>
            <p:spPr bwMode="auto">
              <a:xfrm>
                <a:off x="7418" y="1377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74"/>
              <p:cNvSpPr>
                <a:spLocks noChangeArrowheads="1"/>
              </p:cNvSpPr>
              <p:nvPr/>
            </p:nvSpPr>
            <p:spPr bwMode="auto">
              <a:xfrm>
                <a:off x="592" y="1381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75"/>
              <p:cNvSpPr>
                <a:spLocks noChangeArrowheads="1"/>
              </p:cNvSpPr>
              <p:nvPr/>
            </p:nvSpPr>
            <p:spPr bwMode="auto">
              <a:xfrm>
                <a:off x="2514" y="1381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76"/>
              <p:cNvSpPr>
                <a:spLocks noChangeArrowheads="1"/>
              </p:cNvSpPr>
              <p:nvPr/>
            </p:nvSpPr>
            <p:spPr bwMode="auto">
              <a:xfrm>
                <a:off x="4380" y="1381"/>
                <a:ext cx="5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77"/>
              <p:cNvSpPr>
                <a:spLocks noChangeArrowheads="1"/>
              </p:cNvSpPr>
              <p:nvPr/>
            </p:nvSpPr>
            <p:spPr bwMode="auto">
              <a:xfrm>
                <a:off x="6248" y="1381"/>
                <a:ext cx="5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78"/>
              <p:cNvSpPr>
                <a:spLocks noChangeArrowheads="1"/>
              </p:cNvSpPr>
              <p:nvPr/>
            </p:nvSpPr>
            <p:spPr bwMode="auto">
              <a:xfrm>
                <a:off x="7418" y="1381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79"/>
              <p:cNvSpPr>
                <a:spLocks noChangeArrowheads="1"/>
              </p:cNvSpPr>
              <p:nvPr/>
            </p:nvSpPr>
            <p:spPr bwMode="auto">
              <a:xfrm>
                <a:off x="1139" y="2084"/>
                <a:ext cx="901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Annual Taxes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80"/>
              <p:cNvSpPr>
                <a:spLocks noChangeArrowheads="1"/>
              </p:cNvSpPr>
              <p:nvPr/>
            </p:nvSpPr>
            <p:spPr bwMode="auto">
              <a:xfrm>
                <a:off x="1970" y="2084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81"/>
              <p:cNvSpPr>
                <a:spLocks noChangeArrowheads="1"/>
              </p:cNvSpPr>
              <p:nvPr/>
            </p:nvSpPr>
            <p:spPr bwMode="auto">
              <a:xfrm>
                <a:off x="3185" y="2084"/>
                <a:ext cx="450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$4,173.22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82"/>
              <p:cNvSpPr>
                <a:spLocks noChangeArrowheads="1"/>
              </p:cNvSpPr>
              <p:nvPr/>
            </p:nvSpPr>
            <p:spPr bwMode="auto">
              <a:xfrm>
                <a:off x="3713" y="2084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83"/>
              <p:cNvSpPr>
                <a:spLocks noChangeArrowheads="1"/>
              </p:cNvSpPr>
              <p:nvPr/>
            </p:nvSpPr>
            <p:spPr bwMode="auto">
              <a:xfrm>
                <a:off x="5067" y="2089"/>
                <a:ext cx="421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$4,381.21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84"/>
              <p:cNvSpPr>
                <a:spLocks noChangeArrowheads="1"/>
              </p:cNvSpPr>
              <p:nvPr/>
            </p:nvSpPr>
            <p:spPr bwMode="auto">
              <a:xfrm>
                <a:off x="5579" y="2084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85"/>
              <p:cNvSpPr>
                <a:spLocks noChangeArrowheads="1"/>
              </p:cNvSpPr>
              <p:nvPr/>
            </p:nvSpPr>
            <p:spPr bwMode="auto">
              <a:xfrm>
                <a:off x="6833" y="185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86"/>
              <p:cNvSpPr>
                <a:spLocks noChangeArrowheads="1"/>
              </p:cNvSpPr>
              <p:nvPr/>
            </p:nvSpPr>
            <p:spPr bwMode="auto">
              <a:xfrm>
                <a:off x="6603" y="2084"/>
                <a:ext cx="377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+$</a:t>
                </a: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207.99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87"/>
              <p:cNvSpPr>
                <a:spLocks noChangeArrowheads="1"/>
              </p:cNvSpPr>
              <p:nvPr/>
            </p:nvSpPr>
            <p:spPr bwMode="auto">
              <a:xfrm>
                <a:off x="7064" y="2084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88"/>
              <p:cNvSpPr>
                <a:spLocks noChangeArrowheads="1"/>
              </p:cNvSpPr>
              <p:nvPr/>
            </p:nvSpPr>
            <p:spPr bwMode="auto">
              <a:xfrm>
                <a:off x="592" y="18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89"/>
              <p:cNvSpPr>
                <a:spLocks noChangeArrowheads="1"/>
              </p:cNvSpPr>
              <p:nvPr/>
            </p:nvSpPr>
            <p:spPr bwMode="auto">
              <a:xfrm>
                <a:off x="596" y="1848"/>
                <a:ext cx="191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90"/>
              <p:cNvSpPr>
                <a:spLocks noChangeArrowheads="1"/>
              </p:cNvSpPr>
              <p:nvPr/>
            </p:nvSpPr>
            <p:spPr bwMode="auto">
              <a:xfrm>
                <a:off x="2514" y="18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Rectangle 91"/>
              <p:cNvSpPr>
                <a:spLocks noChangeArrowheads="1"/>
              </p:cNvSpPr>
              <p:nvPr/>
            </p:nvSpPr>
            <p:spPr bwMode="auto">
              <a:xfrm>
                <a:off x="2518" y="1848"/>
                <a:ext cx="186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Rectangle 92"/>
              <p:cNvSpPr>
                <a:spLocks noChangeArrowheads="1"/>
              </p:cNvSpPr>
              <p:nvPr/>
            </p:nvSpPr>
            <p:spPr bwMode="auto">
              <a:xfrm>
                <a:off x="4380" y="1848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Rectangle 93"/>
              <p:cNvSpPr>
                <a:spLocks noChangeArrowheads="1"/>
              </p:cNvSpPr>
              <p:nvPr/>
            </p:nvSpPr>
            <p:spPr bwMode="auto">
              <a:xfrm>
                <a:off x="4385" y="1848"/>
                <a:ext cx="186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94"/>
              <p:cNvSpPr>
                <a:spLocks noChangeArrowheads="1"/>
              </p:cNvSpPr>
              <p:nvPr/>
            </p:nvSpPr>
            <p:spPr bwMode="auto">
              <a:xfrm>
                <a:off x="6248" y="1848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95"/>
              <p:cNvSpPr>
                <a:spLocks noChangeArrowheads="1"/>
              </p:cNvSpPr>
              <p:nvPr/>
            </p:nvSpPr>
            <p:spPr bwMode="auto">
              <a:xfrm>
                <a:off x="6253" y="1848"/>
                <a:ext cx="116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96"/>
              <p:cNvSpPr>
                <a:spLocks noChangeArrowheads="1"/>
              </p:cNvSpPr>
              <p:nvPr/>
            </p:nvSpPr>
            <p:spPr bwMode="auto">
              <a:xfrm>
                <a:off x="7418" y="184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97"/>
              <p:cNvSpPr>
                <a:spLocks noChangeArrowheads="1"/>
              </p:cNvSpPr>
              <p:nvPr/>
            </p:nvSpPr>
            <p:spPr bwMode="auto">
              <a:xfrm>
                <a:off x="592" y="1851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98"/>
              <p:cNvSpPr>
                <a:spLocks noChangeArrowheads="1"/>
              </p:cNvSpPr>
              <p:nvPr/>
            </p:nvSpPr>
            <p:spPr bwMode="auto">
              <a:xfrm>
                <a:off x="2514" y="1851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99"/>
              <p:cNvSpPr>
                <a:spLocks noChangeArrowheads="1"/>
              </p:cNvSpPr>
              <p:nvPr/>
            </p:nvSpPr>
            <p:spPr bwMode="auto">
              <a:xfrm>
                <a:off x="4380" y="1851"/>
                <a:ext cx="5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100"/>
              <p:cNvSpPr>
                <a:spLocks noChangeArrowheads="1"/>
              </p:cNvSpPr>
              <p:nvPr/>
            </p:nvSpPr>
            <p:spPr bwMode="auto">
              <a:xfrm>
                <a:off x="6248" y="1851"/>
                <a:ext cx="5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101"/>
              <p:cNvSpPr>
                <a:spLocks noChangeArrowheads="1"/>
              </p:cNvSpPr>
              <p:nvPr/>
            </p:nvSpPr>
            <p:spPr bwMode="auto">
              <a:xfrm>
                <a:off x="7418" y="1851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102"/>
              <p:cNvSpPr>
                <a:spLocks noChangeArrowheads="1"/>
              </p:cNvSpPr>
              <p:nvPr/>
            </p:nvSpPr>
            <p:spPr bwMode="auto">
              <a:xfrm>
                <a:off x="1554" y="232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103"/>
              <p:cNvSpPr>
                <a:spLocks noChangeArrowheads="1"/>
              </p:cNvSpPr>
              <p:nvPr/>
            </p:nvSpPr>
            <p:spPr bwMode="auto">
              <a:xfrm>
                <a:off x="3449" y="2322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104"/>
              <p:cNvSpPr>
                <a:spLocks noChangeArrowheads="1"/>
              </p:cNvSpPr>
              <p:nvPr/>
            </p:nvSpPr>
            <p:spPr bwMode="auto">
              <a:xfrm>
                <a:off x="5316" y="232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105"/>
              <p:cNvSpPr>
                <a:spLocks noChangeArrowheads="1"/>
              </p:cNvSpPr>
              <p:nvPr/>
            </p:nvSpPr>
            <p:spPr bwMode="auto">
              <a:xfrm>
                <a:off x="6833" y="232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106"/>
              <p:cNvSpPr>
                <a:spLocks noChangeArrowheads="1"/>
              </p:cNvSpPr>
              <p:nvPr/>
            </p:nvSpPr>
            <p:spPr bwMode="auto">
              <a:xfrm>
                <a:off x="592" y="231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107"/>
              <p:cNvSpPr>
                <a:spLocks noChangeArrowheads="1"/>
              </p:cNvSpPr>
              <p:nvPr/>
            </p:nvSpPr>
            <p:spPr bwMode="auto">
              <a:xfrm>
                <a:off x="596" y="2318"/>
                <a:ext cx="191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08"/>
              <p:cNvSpPr>
                <a:spLocks noChangeArrowheads="1"/>
              </p:cNvSpPr>
              <p:nvPr/>
            </p:nvSpPr>
            <p:spPr bwMode="auto">
              <a:xfrm>
                <a:off x="2514" y="231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109"/>
              <p:cNvSpPr>
                <a:spLocks noChangeArrowheads="1"/>
              </p:cNvSpPr>
              <p:nvPr/>
            </p:nvSpPr>
            <p:spPr bwMode="auto">
              <a:xfrm>
                <a:off x="2518" y="2318"/>
                <a:ext cx="186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Rectangle 110"/>
              <p:cNvSpPr>
                <a:spLocks noChangeArrowheads="1"/>
              </p:cNvSpPr>
              <p:nvPr/>
            </p:nvSpPr>
            <p:spPr bwMode="auto">
              <a:xfrm>
                <a:off x="4380" y="2318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11"/>
              <p:cNvSpPr>
                <a:spLocks noChangeArrowheads="1"/>
              </p:cNvSpPr>
              <p:nvPr/>
            </p:nvSpPr>
            <p:spPr bwMode="auto">
              <a:xfrm>
                <a:off x="4385" y="2318"/>
                <a:ext cx="186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Rectangle 112"/>
              <p:cNvSpPr>
                <a:spLocks noChangeArrowheads="1"/>
              </p:cNvSpPr>
              <p:nvPr/>
            </p:nvSpPr>
            <p:spPr bwMode="auto">
              <a:xfrm>
                <a:off x="6248" y="2318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13"/>
              <p:cNvSpPr>
                <a:spLocks noChangeArrowheads="1"/>
              </p:cNvSpPr>
              <p:nvPr/>
            </p:nvSpPr>
            <p:spPr bwMode="auto">
              <a:xfrm>
                <a:off x="6253" y="2318"/>
                <a:ext cx="116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114"/>
              <p:cNvSpPr>
                <a:spLocks noChangeArrowheads="1"/>
              </p:cNvSpPr>
              <p:nvPr/>
            </p:nvSpPr>
            <p:spPr bwMode="auto">
              <a:xfrm>
                <a:off x="7418" y="231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115"/>
              <p:cNvSpPr>
                <a:spLocks noChangeArrowheads="1"/>
              </p:cNvSpPr>
              <p:nvPr/>
            </p:nvSpPr>
            <p:spPr bwMode="auto">
              <a:xfrm>
                <a:off x="592" y="2321"/>
                <a:ext cx="4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16"/>
              <p:cNvSpPr>
                <a:spLocks noChangeArrowheads="1"/>
              </p:cNvSpPr>
              <p:nvPr/>
            </p:nvSpPr>
            <p:spPr bwMode="auto">
              <a:xfrm>
                <a:off x="2514" y="2321"/>
                <a:ext cx="4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17"/>
              <p:cNvSpPr>
                <a:spLocks noChangeArrowheads="1"/>
              </p:cNvSpPr>
              <p:nvPr/>
            </p:nvSpPr>
            <p:spPr bwMode="auto">
              <a:xfrm>
                <a:off x="4380" y="2321"/>
                <a:ext cx="5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18"/>
              <p:cNvSpPr>
                <a:spLocks noChangeArrowheads="1"/>
              </p:cNvSpPr>
              <p:nvPr/>
            </p:nvSpPr>
            <p:spPr bwMode="auto">
              <a:xfrm>
                <a:off x="6248" y="2321"/>
                <a:ext cx="5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19"/>
              <p:cNvSpPr>
                <a:spLocks noChangeArrowheads="1"/>
              </p:cNvSpPr>
              <p:nvPr/>
            </p:nvSpPr>
            <p:spPr bwMode="auto">
              <a:xfrm>
                <a:off x="7418" y="2321"/>
                <a:ext cx="4" cy="23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Rectangle 120"/>
              <p:cNvSpPr>
                <a:spLocks noChangeArrowheads="1"/>
              </p:cNvSpPr>
              <p:nvPr/>
            </p:nvSpPr>
            <p:spPr bwMode="auto">
              <a:xfrm>
                <a:off x="836" y="2791"/>
                <a:ext cx="154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Commercial / Industrial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121"/>
              <p:cNvSpPr>
                <a:spLocks noChangeArrowheads="1"/>
              </p:cNvSpPr>
              <p:nvPr/>
            </p:nvSpPr>
            <p:spPr bwMode="auto">
              <a:xfrm>
                <a:off x="1011" y="2951"/>
                <a:ext cx="1156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Building Property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122"/>
              <p:cNvSpPr>
                <a:spLocks noChangeArrowheads="1"/>
              </p:cNvSpPr>
              <p:nvPr/>
            </p:nvSpPr>
            <p:spPr bwMode="auto">
              <a:xfrm>
                <a:off x="2098" y="295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123"/>
              <p:cNvSpPr>
                <a:spLocks noChangeArrowheads="1"/>
              </p:cNvSpPr>
              <p:nvPr/>
            </p:nvSpPr>
            <p:spPr bwMode="auto">
              <a:xfrm>
                <a:off x="3176" y="2558"/>
                <a:ext cx="500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Last Year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124"/>
              <p:cNvSpPr>
                <a:spLocks noChangeArrowheads="1"/>
              </p:cNvSpPr>
              <p:nvPr/>
            </p:nvSpPr>
            <p:spPr bwMode="auto">
              <a:xfrm>
                <a:off x="3449" y="2569"/>
                <a:ext cx="334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125"/>
              <p:cNvSpPr>
                <a:spLocks noChangeArrowheads="1"/>
              </p:cNvSpPr>
              <p:nvPr/>
            </p:nvSpPr>
            <p:spPr bwMode="auto">
              <a:xfrm>
                <a:off x="3723" y="2558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126"/>
              <p:cNvSpPr>
                <a:spLocks noChangeArrowheads="1"/>
              </p:cNvSpPr>
              <p:nvPr/>
            </p:nvSpPr>
            <p:spPr bwMode="auto">
              <a:xfrm>
                <a:off x="2792" y="2792"/>
                <a:ext cx="1413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Median </a:t>
                </a:r>
                <a:r>
                  <a:rPr lang="en-US" altLang="en-US" sz="1300" dirty="0" smtClean="0">
                    <a:solidFill>
                      <a:srgbClr val="000000"/>
                    </a:solidFill>
                    <a:latin typeface="Palatino Linotype" panose="02040502050505030304" pitchFamily="18" charset="0"/>
                  </a:rPr>
                  <a:t>Assessment </a:t>
                </a: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FY 2022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127"/>
              <p:cNvSpPr>
                <a:spLocks noChangeArrowheads="1"/>
              </p:cNvSpPr>
              <p:nvPr/>
            </p:nvSpPr>
            <p:spPr bwMode="auto">
              <a:xfrm>
                <a:off x="4107" y="2792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128"/>
              <p:cNvSpPr>
                <a:spLocks noChangeArrowheads="1"/>
              </p:cNvSpPr>
              <p:nvPr/>
            </p:nvSpPr>
            <p:spPr bwMode="auto">
              <a:xfrm>
                <a:off x="3202" y="2952"/>
                <a:ext cx="461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$ </a:t>
                </a:r>
                <a:r>
                  <a:rPr lang="en-US" altLang="en-US" sz="1300" dirty="0" smtClean="0">
                    <a:solidFill>
                      <a:srgbClr val="000000"/>
                    </a:solidFill>
                    <a:latin typeface="Palatino Linotype" panose="02040502050505030304" pitchFamily="18" charset="0"/>
                  </a:rPr>
                  <a:t>412,700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129"/>
              <p:cNvSpPr>
                <a:spLocks noChangeArrowheads="1"/>
              </p:cNvSpPr>
              <p:nvPr/>
            </p:nvSpPr>
            <p:spPr bwMode="auto">
              <a:xfrm>
                <a:off x="3697" y="2952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130"/>
              <p:cNvSpPr>
                <a:spLocks noChangeArrowheads="1"/>
              </p:cNvSpPr>
              <p:nvPr/>
            </p:nvSpPr>
            <p:spPr bwMode="auto">
              <a:xfrm>
                <a:off x="5039" y="2603"/>
                <a:ext cx="41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200" b="1" dirty="0">
                    <a:solidFill>
                      <a:schemeClr val="accent5">
                        <a:lumMod val="75000"/>
                      </a:schemeClr>
                    </a:solidFill>
                    <a:latin typeface="Palatino Linotype" panose="02040502050505030304" pitchFamily="18" charset="0"/>
                  </a:rPr>
                  <a:t>Proposed</a:t>
                </a:r>
                <a:endPara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41" name="Rectangle 131"/>
              <p:cNvSpPr>
                <a:spLocks noChangeArrowheads="1"/>
              </p:cNvSpPr>
              <p:nvPr/>
            </p:nvSpPr>
            <p:spPr bwMode="auto">
              <a:xfrm>
                <a:off x="5848" y="2557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132"/>
              <p:cNvSpPr>
                <a:spLocks noChangeArrowheads="1"/>
              </p:cNvSpPr>
              <p:nvPr/>
            </p:nvSpPr>
            <p:spPr bwMode="auto">
              <a:xfrm>
                <a:off x="4586" y="2794"/>
                <a:ext cx="1437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Median </a:t>
                </a: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Assessment </a:t>
                </a: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FY 2023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                 $ 453,600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133"/>
              <p:cNvSpPr>
                <a:spLocks noChangeArrowheads="1"/>
              </p:cNvSpPr>
              <p:nvPr/>
            </p:nvSpPr>
            <p:spPr bwMode="auto">
              <a:xfrm>
                <a:off x="5992" y="279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134"/>
              <p:cNvSpPr>
                <a:spLocks noChangeArrowheads="1"/>
              </p:cNvSpPr>
              <p:nvPr/>
            </p:nvSpPr>
            <p:spPr bwMode="auto">
              <a:xfrm>
                <a:off x="5069" y="2951"/>
                <a:ext cx="0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135"/>
              <p:cNvSpPr>
                <a:spLocks noChangeArrowheads="1"/>
              </p:cNvSpPr>
              <p:nvPr/>
            </p:nvSpPr>
            <p:spPr bwMode="auto">
              <a:xfrm>
                <a:off x="5563" y="295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136"/>
              <p:cNvSpPr>
                <a:spLocks noChangeArrowheads="1"/>
              </p:cNvSpPr>
              <p:nvPr/>
            </p:nvSpPr>
            <p:spPr bwMode="auto">
              <a:xfrm>
                <a:off x="6516" y="2792"/>
                <a:ext cx="693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FY22 to FY23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137"/>
              <p:cNvSpPr>
                <a:spLocks noChangeArrowheads="1"/>
              </p:cNvSpPr>
              <p:nvPr/>
            </p:nvSpPr>
            <p:spPr bwMode="auto">
              <a:xfrm>
                <a:off x="7219" y="2557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138"/>
              <p:cNvSpPr>
                <a:spLocks noChangeArrowheads="1"/>
              </p:cNvSpPr>
              <p:nvPr/>
            </p:nvSpPr>
            <p:spPr bwMode="auto">
              <a:xfrm>
                <a:off x="6534" y="2955"/>
                <a:ext cx="413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  + </a:t>
                </a: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9.9 %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139"/>
              <p:cNvSpPr>
                <a:spLocks noChangeArrowheads="1"/>
              </p:cNvSpPr>
              <p:nvPr/>
            </p:nvSpPr>
            <p:spPr bwMode="auto">
              <a:xfrm>
                <a:off x="6941" y="2791"/>
                <a:ext cx="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140"/>
              <p:cNvSpPr>
                <a:spLocks noChangeArrowheads="1"/>
              </p:cNvSpPr>
              <p:nvPr/>
            </p:nvSpPr>
            <p:spPr bwMode="auto">
              <a:xfrm>
                <a:off x="7057" y="279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Rectangle 141"/>
              <p:cNvSpPr>
                <a:spLocks noChangeArrowheads="1"/>
              </p:cNvSpPr>
              <p:nvPr/>
            </p:nvSpPr>
            <p:spPr bwMode="auto">
              <a:xfrm>
                <a:off x="592" y="255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142"/>
              <p:cNvSpPr>
                <a:spLocks noChangeArrowheads="1"/>
              </p:cNvSpPr>
              <p:nvPr/>
            </p:nvSpPr>
            <p:spPr bwMode="auto">
              <a:xfrm>
                <a:off x="596" y="2554"/>
                <a:ext cx="191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143"/>
              <p:cNvSpPr>
                <a:spLocks noChangeArrowheads="1"/>
              </p:cNvSpPr>
              <p:nvPr/>
            </p:nvSpPr>
            <p:spPr bwMode="auto">
              <a:xfrm>
                <a:off x="2514" y="255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144"/>
              <p:cNvSpPr>
                <a:spLocks noChangeArrowheads="1"/>
              </p:cNvSpPr>
              <p:nvPr/>
            </p:nvSpPr>
            <p:spPr bwMode="auto">
              <a:xfrm>
                <a:off x="2518" y="2554"/>
                <a:ext cx="186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145"/>
              <p:cNvSpPr>
                <a:spLocks noChangeArrowheads="1"/>
              </p:cNvSpPr>
              <p:nvPr/>
            </p:nvSpPr>
            <p:spPr bwMode="auto">
              <a:xfrm>
                <a:off x="4380" y="2554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146"/>
              <p:cNvSpPr>
                <a:spLocks noChangeArrowheads="1"/>
              </p:cNvSpPr>
              <p:nvPr/>
            </p:nvSpPr>
            <p:spPr bwMode="auto">
              <a:xfrm>
                <a:off x="4385" y="2554"/>
                <a:ext cx="186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47"/>
              <p:cNvSpPr>
                <a:spLocks noChangeArrowheads="1"/>
              </p:cNvSpPr>
              <p:nvPr/>
            </p:nvSpPr>
            <p:spPr bwMode="auto">
              <a:xfrm>
                <a:off x="6248" y="2554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148"/>
              <p:cNvSpPr>
                <a:spLocks noChangeArrowheads="1"/>
              </p:cNvSpPr>
              <p:nvPr/>
            </p:nvSpPr>
            <p:spPr bwMode="auto">
              <a:xfrm>
                <a:off x="6253" y="2554"/>
                <a:ext cx="116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149"/>
              <p:cNvSpPr>
                <a:spLocks noChangeArrowheads="1"/>
              </p:cNvSpPr>
              <p:nvPr/>
            </p:nvSpPr>
            <p:spPr bwMode="auto">
              <a:xfrm>
                <a:off x="7418" y="255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150"/>
              <p:cNvSpPr>
                <a:spLocks noChangeArrowheads="1"/>
              </p:cNvSpPr>
              <p:nvPr/>
            </p:nvSpPr>
            <p:spPr bwMode="auto">
              <a:xfrm>
                <a:off x="592" y="2558"/>
                <a:ext cx="4" cy="6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151"/>
              <p:cNvSpPr>
                <a:spLocks noChangeArrowheads="1"/>
              </p:cNvSpPr>
              <p:nvPr/>
            </p:nvSpPr>
            <p:spPr bwMode="auto">
              <a:xfrm>
                <a:off x="2514" y="2558"/>
                <a:ext cx="4" cy="6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152"/>
              <p:cNvSpPr>
                <a:spLocks noChangeArrowheads="1"/>
              </p:cNvSpPr>
              <p:nvPr/>
            </p:nvSpPr>
            <p:spPr bwMode="auto">
              <a:xfrm>
                <a:off x="4380" y="2558"/>
                <a:ext cx="5" cy="6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153"/>
              <p:cNvSpPr>
                <a:spLocks noChangeArrowheads="1"/>
              </p:cNvSpPr>
              <p:nvPr/>
            </p:nvSpPr>
            <p:spPr bwMode="auto">
              <a:xfrm>
                <a:off x="6248" y="2558"/>
                <a:ext cx="5" cy="6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154"/>
              <p:cNvSpPr>
                <a:spLocks noChangeArrowheads="1"/>
              </p:cNvSpPr>
              <p:nvPr/>
            </p:nvSpPr>
            <p:spPr bwMode="auto">
              <a:xfrm>
                <a:off x="7418" y="2558"/>
                <a:ext cx="4" cy="62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155"/>
              <p:cNvSpPr>
                <a:spLocks noChangeArrowheads="1"/>
              </p:cNvSpPr>
              <p:nvPr/>
            </p:nvSpPr>
            <p:spPr bwMode="auto">
              <a:xfrm>
                <a:off x="1293" y="3421"/>
                <a:ext cx="590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Tax Rate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156"/>
              <p:cNvSpPr>
                <a:spLocks noChangeArrowheads="1"/>
              </p:cNvSpPr>
              <p:nvPr/>
            </p:nvSpPr>
            <p:spPr bwMode="auto">
              <a:xfrm>
                <a:off x="1815" y="342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157"/>
              <p:cNvSpPr>
                <a:spLocks noChangeArrowheads="1"/>
              </p:cNvSpPr>
              <p:nvPr/>
            </p:nvSpPr>
            <p:spPr bwMode="auto">
              <a:xfrm>
                <a:off x="3267" y="3422"/>
                <a:ext cx="309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$10.09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158"/>
              <p:cNvSpPr>
                <a:spLocks noChangeArrowheads="1"/>
              </p:cNvSpPr>
              <p:nvPr/>
            </p:nvSpPr>
            <p:spPr bwMode="auto">
              <a:xfrm>
                <a:off x="3630" y="3422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159"/>
              <p:cNvSpPr>
                <a:spLocks noChangeArrowheads="1"/>
              </p:cNvSpPr>
              <p:nvPr/>
            </p:nvSpPr>
            <p:spPr bwMode="auto">
              <a:xfrm>
                <a:off x="5144" y="3420"/>
                <a:ext cx="234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$8.81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160"/>
              <p:cNvSpPr>
                <a:spLocks noChangeArrowheads="1"/>
              </p:cNvSpPr>
              <p:nvPr/>
            </p:nvSpPr>
            <p:spPr bwMode="auto">
              <a:xfrm>
                <a:off x="5333" y="3421"/>
                <a:ext cx="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161"/>
              <p:cNvSpPr>
                <a:spLocks noChangeArrowheads="1"/>
              </p:cNvSpPr>
              <p:nvPr/>
            </p:nvSpPr>
            <p:spPr bwMode="auto">
              <a:xfrm>
                <a:off x="5497" y="342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162"/>
              <p:cNvSpPr>
                <a:spLocks noChangeArrowheads="1"/>
              </p:cNvSpPr>
              <p:nvPr/>
            </p:nvSpPr>
            <p:spPr bwMode="auto">
              <a:xfrm>
                <a:off x="6833" y="3187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163"/>
              <p:cNvSpPr>
                <a:spLocks noChangeArrowheads="1"/>
              </p:cNvSpPr>
              <p:nvPr/>
            </p:nvSpPr>
            <p:spPr bwMode="auto">
              <a:xfrm>
                <a:off x="6653" y="3421"/>
                <a:ext cx="269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-</a:t>
                </a: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$</a:t>
                </a: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1.28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164"/>
              <p:cNvSpPr>
                <a:spLocks noChangeArrowheads="1"/>
              </p:cNvSpPr>
              <p:nvPr/>
            </p:nvSpPr>
            <p:spPr bwMode="auto">
              <a:xfrm>
                <a:off x="7015" y="3421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165"/>
              <p:cNvSpPr>
                <a:spLocks noChangeArrowheads="1"/>
              </p:cNvSpPr>
              <p:nvPr/>
            </p:nvSpPr>
            <p:spPr bwMode="auto">
              <a:xfrm>
                <a:off x="592" y="31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166"/>
              <p:cNvSpPr>
                <a:spLocks noChangeArrowheads="1"/>
              </p:cNvSpPr>
              <p:nvPr/>
            </p:nvSpPr>
            <p:spPr bwMode="auto">
              <a:xfrm>
                <a:off x="596" y="3184"/>
                <a:ext cx="191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167"/>
              <p:cNvSpPr>
                <a:spLocks noChangeArrowheads="1"/>
              </p:cNvSpPr>
              <p:nvPr/>
            </p:nvSpPr>
            <p:spPr bwMode="auto">
              <a:xfrm>
                <a:off x="2514" y="31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168"/>
              <p:cNvSpPr>
                <a:spLocks noChangeArrowheads="1"/>
              </p:cNvSpPr>
              <p:nvPr/>
            </p:nvSpPr>
            <p:spPr bwMode="auto">
              <a:xfrm>
                <a:off x="2518" y="3184"/>
                <a:ext cx="186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169"/>
              <p:cNvSpPr>
                <a:spLocks noChangeArrowheads="1"/>
              </p:cNvSpPr>
              <p:nvPr/>
            </p:nvSpPr>
            <p:spPr bwMode="auto">
              <a:xfrm>
                <a:off x="4380" y="3184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70"/>
              <p:cNvSpPr>
                <a:spLocks noChangeArrowheads="1"/>
              </p:cNvSpPr>
              <p:nvPr/>
            </p:nvSpPr>
            <p:spPr bwMode="auto">
              <a:xfrm>
                <a:off x="4385" y="3184"/>
                <a:ext cx="186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171"/>
              <p:cNvSpPr>
                <a:spLocks noChangeArrowheads="1"/>
              </p:cNvSpPr>
              <p:nvPr/>
            </p:nvSpPr>
            <p:spPr bwMode="auto">
              <a:xfrm>
                <a:off x="6248" y="3184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172"/>
              <p:cNvSpPr>
                <a:spLocks noChangeArrowheads="1"/>
              </p:cNvSpPr>
              <p:nvPr/>
            </p:nvSpPr>
            <p:spPr bwMode="auto">
              <a:xfrm>
                <a:off x="6253" y="3184"/>
                <a:ext cx="116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173"/>
              <p:cNvSpPr>
                <a:spLocks noChangeArrowheads="1"/>
              </p:cNvSpPr>
              <p:nvPr/>
            </p:nvSpPr>
            <p:spPr bwMode="auto">
              <a:xfrm>
                <a:off x="7418" y="3184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174"/>
              <p:cNvSpPr>
                <a:spLocks noChangeArrowheads="1"/>
              </p:cNvSpPr>
              <p:nvPr/>
            </p:nvSpPr>
            <p:spPr bwMode="auto">
              <a:xfrm>
                <a:off x="592" y="3187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175"/>
              <p:cNvSpPr>
                <a:spLocks noChangeArrowheads="1"/>
              </p:cNvSpPr>
              <p:nvPr/>
            </p:nvSpPr>
            <p:spPr bwMode="auto">
              <a:xfrm>
                <a:off x="2514" y="3187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176"/>
              <p:cNvSpPr>
                <a:spLocks noChangeArrowheads="1"/>
              </p:cNvSpPr>
              <p:nvPr/>
            </p:nvSpPr>
            <p:spPr bwMode="auto">
              <a:xfrm>
                <a:off x="4380" y="3187"/>
                <a:ext cx="5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177"/>
              <p:cNvSpPr>
                <a:spLocks noChangeArrowheads="1"/>
              </p:cNvSpPr>
              <p:nvPr/>
            </p:nvSpPr>
            <p:spPr bwMode="auto">
              <a:xfrm>
                <a:off x="6248" y="3187"/>
                <a:ext cx="5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78"/>
              <p:cNvSpPr>
                <a:spLocks noChangeArrowheads="1"/>
              </p:cNvSpPr>
              <p:nvPr/>
            </p:nvSpPr>
            <p:spPr bwMode="auto">
              <a:xfrm>
                <a:off x="7418" y="3187"/>
                <a:ext cx="4" cy="46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179"/>
              <p:cNvSpPr>
                <a:spLocks noChangeArrowheads="1"/>
              </p:cNvSpPr>
              <p:nvPr/>
            </p:nvSpPr>
            <p:spPr bwMode="auto">
              <a:xfrm>
                <a:off x="1139" y="3890"/>
                <a:ext cx="901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Annual Taxes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180"/>
              <p:cNvSpPr>
                <a:spLocks noChangeArrowheads="1"/>
              </p:cNvSpPr>
              <p:nvPr/>
            </p:nvSpPr>
            <p:spPr bwMode="auto">
              <a:xfrm>
                <a:off x="1970" y="3890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181"/>
              <p:cNvSpPr>
                <a:spLocks noChangeArrowheads="1"/>
              </p:cNvSpPr>
              <p:nvPr/>
            </p:nvSpPr>
            <p:spPr bwMode="auto">
              <a:xfrm>
                <a:off x="3180" y="3890"/>
                <a:ext cx="49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$ 4,164.14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182"/>
              <p:cNvSpPr>
                <a:spLocks noChangeArrowheads="1"/>
              </p:cNvSpPr>
              <p:nvPr/>
            </p:nvSpPr>
            <p:spPr bwMode="auto">
              <a:xfrm>
                <a:off x="3549" y="3891"/>
                <a:ext cx="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183"/>
              <p:cNvSpPr>
                <a:spLocks noChangeArrowheads="1"/>
              </p:cNvSpPr>
              <p:nvPr/>
            </p:nvSpPr>
            <p:spPr bwMode="auto">
              <a:xfrm>
                <a:off x="3713" y="3891"/>
                <a:ext cx="93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184"/>
              <p:cNvSpPr>
                <a:spLocks noChangeArrowheads="1"/>
              </p:cNvSpPr>
              <p:nvPr/>
            </p:nvSpPr>
            <p:spPr bwMode="auto">
              <a:xfrm>
                <a:off x="5067" y="3877"/>
                <a:ext cx="673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$ </a:t>
                </a: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3,996.21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185"/>
              <p:cNvSpPr>
                <a:spLocks noChangeArrowheads="1"/>
              </p:cNvSpPr>
              <p:nvPr/>
            </p:nvSpPr>
            <p:spPr bwMode="auto">
              <a:xfrm>
                <a:off x="5579" y="3890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186"/>
              <p:cNvSpPr>
                <a:spLocks noChangeArrowheads="1"/>
              </p:cNvSpPr>
              <p:nvPr/>
            </p:nvSpPr>
            <p:spPr bwMode="auto">
              <a:xfrm>
                <a:off x="6833" y="3657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187"/>
              <p:cNvSpPr>
                <a:spLocks noChangeArrowheads="1"/>
              </p:cNvSpPr>
              <p:nvPr/>
            </p:nvSpPr>
            <p:spPr bwMode="auto">
              <a:xfrm>
                <a:off x="6653" y="3890"/>
                <a:ext cx="374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300" b="1" dirty="0" smtClean="0">
                    <a:solidFill>
                      <a:srgbClr val="2F5496"/>
                    </a:solidFill>
                    <a:latin typeface="Palatino Linotype" panose="02040502050505030304" pitchFamily="18" charset="0"/>
                  </a:rPr>
                  <a:t>-$167.93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188"/>
              <p:cNvSpPr>
                <a:spLocks noChangeArrowheads="1"/>
              </p:cNvSpPr>
              <p:nvPr/>
            </p:nvSpPr>
            <p:spPr bwMode="auto">
              <a:xfrm>
                <a:off x="7015" y="3890"/>
                <a:ext cx="94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 smtClean="0">
                    <a:ln>
                      <a:noFill/>
                    </a:ln>
                    <a:solidFill>
                      <a:srgbClr val="2F5496"/>
                    </a:solidFill>
                    <a:effectLst/>
                    <a:latin typeface="Palatino Linotype" panose="02040502050505030304" pitchFamily="18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189"/>
              <p:cNvSpPr>
                <a:spLocks noChangeArrowheads="1"/>
              </p:cNvSpPr>
              <p:nvPr/>
            </p:nvSpPr>
            <p:spPr bwMode="auto">
              <a:xfrm>
                <a:off x="592" y="365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190"/>
              <p:cNvSpPr>
                <a:spLocks noChangeArrowheads="1"/>
              </p:cNvSpPr>
              <p:nvPr/>
            </p:nvSpPr>
            <p:spPr bwMode="auto">
              <a:xfrm>
                <a:off x="596" y="3654"/>
                <a:ext cx="191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91"/>
              <p:cNvSpPr>
                <a:spLocks noChangeArrowheads="1"/>
              </p:cNvSpPr>
              <p:nvPr/>
            </p:nvSpPr>
            <p:spPr bwMode="auto">
              <a:xfrm>
                <a:off x="2514" y="365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92"/>
              <p:cNvSpPr>
                <a:spLocks noChangeArrowheads="1"/>
              </p:cNvSpPr>
              <p:nvPr/>
            </p:nvSpPr>
            <p:spPr bwMode="auto">
              <a:xfrm>
                <a:off x="2518" y="3654"/>
                <a:ext cx="186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193"/>
              <p:cNvSpPr>
                <a:spLocks noChangeArrowheads="1"/>
              </p:cNvSpPr>
              <p:nvPr/>
            </p:nvSpPr>
            <p:spPr bwMode="auto">
              <a:xfrm>
                <a:off x="4380" y="3654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194"/>
              <p:cNvSpPr>
                <a:spLocks noChangeArrowheads="1"/>
              </p:cNvSpPr>
              <p:nvPr/>
            </p:nvSpPr>
            <p:spPr bwMode="auto">
              <a:xfrm>
                <a:off x="4385" y="3654"/>
                <a:ext cx="186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195"/>
              <p:cNvSpPr>
                <a:spLocks noChangeArrowheads="1"/>
              </p:cNvSpPr>
              <p:nvPr/>
            </p:nvSpPr>
            <p:spPr bwMode="auto">
              <a:xfrm>
                <a:off x="6248" y="3654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196"/>
              <p:cNvSpPr>
                <a:spLocks noChangeArrowheads="1"/>
              </p:cNvSpPr>
              <p:nvPr/>
            </p:nvSpPr>
            <p:spPr bwMode="auto">
              <a:xfrm>
                <a:off x="6253" y="3654"/>
                <a:ext cx="116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197"/>
              <p:cNvSpPr>
                <a:spLocks noChangeArrowheads="1"/>
              </p:cNvSpPr>
              <p:nvPr/>
            </p:nvSpPr>
            <p:spPr bwMode="auto">
              <a:xfrm>
                <a:off x="7418" y="365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198"/>
              <p:cNvSpPr>
                <a:spLocks noChangeArrowheads="1"/>
              </p:cNvSpPr>
              <p:nvPr/>
            </p:nvSpPr>
            <p:spPr bwMode="auto">
              <a:xfrm>
                <a:off x="592" y="3658"/>
                <a:ext cx="4" cy="4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199"/>
              <p:cNvSpPr>
                <a:spLocks noChangeArrowheads="1"/>
              </p:cNvSpPr>
              <p:nvPr/>
            </p:nvSpPr>
            <p:spPr bwMode="auto">
              <a:xfrm>
                <a:off x="592" y="412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200"/>
              <p:cNvSpPr>
                <a:spLocks noChangeArrowheads="1"/>
              </p:cNvSpPr>
              <p:nvPr/>
            </p:nvSpPr>
            <p:spPr bwMode="auto">
              <a:xfrm>
                <a:off x="592" y="412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201"/>
              <p:cNvSpPr>
                <a:spLocks noChangeArrowheads="1"/>
              </p:cNvSpPr>
              <p:nvPr/>
            </p:nvSpPr>
            <p:spPr bwMode="auto">
              <a:xfrm>
                <a:off x="596" y="4124"/>
                <a:ext cx="191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202"/>
              <p:cNvSpPr>
                <a:spLocks noChangeArrowheads="1"/>
              </p:cNvSpPr>
              <p:nvPr/>
            </p:nvSpPr>
            <p:spPr bwMode="auto">
              <a:xfrm>
                <a:off x="2514" y="3658"/>
                <a:ext cx="4" cy="4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203"/>
              <p:cNvSpPr>
                <a:spLocks noChangeArrowheads="1"/>
              </p:cNvSpPr>
              <p:nvPr/>
            </p:nvSpPr>
            <p:spPr bwMode="auto">
              <a:xfrm>
                <a:off x="2514" y="412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204"/>
              <p:cNvSpPr>
                <a:spLocks noChangeArrowheads="1"/>
              </p:cNvSpPr>
              <p:nvPr/>
            </p:nvSpPr>
            <p:spPr bwMode="auto">
              <a:xfrm>
                <a:off x="2518" y="4124"/>
                <a:ext cx="186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4380" y="3658"/>
              <a:ext cx="5" cy="4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07"/>
            <p:cNvSpPr>
              <a:spLocks noChangeArrowheads="1"/>
            </p:cNvSpPr>
            <p:nvPr/>
          </p:nvSpPr>
          <p:spPr bwMode="auto">
            <a:xfrm>
              <a:off x="4380" y="4124"/>
              <a:ext cx="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08"/>
            <p:cNvSpPr>
              <a:spLocks noChangeArrowheads="1"/>
            </p:cNvSpPr>
            <p:nvPr/>
          </p:nvSpPr>
          <p:spPr bwMode="auto">
            <a:xfrm>
              <a:off x="4385" y="4124"/>
              <a:ext cx="186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6248" y="3658"/>
              <a:ext cx="5" cy="4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210"/>
            <p:cNvSpPr>
              <a:spLocks noChangeArrowheads="1"/>
            </p:cNvSpPr>
            <p:nvPr/>
          </p:nvSpPr>
          <p:spPr bwMode="auto">
            <a:xfrm>
              <a:off x="6248" y="4124"/>
              <a:ext cx="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11"/>
            <p:cNvSpPr>
              <a:spLocks noChangeArrowheads="1"/>
            </p:cNvSpPr>
            <p:nvPr/>
          </p:nvSpPr>
          <p:spPr bwMode="auto">
            <a:xfrm>
              <a:off x="6253" y="4124"/>
              <a:ext cx="116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2"/>
            <p:cNvSpPr>
              <a:spLocks noChangeArrowheads="1"/>
            </p:cNvSpPr>
            <p:nvPr/>
          </p:nvSpPr>
          <p:spPr bwMode="auto">
            <a:xfrm>
              <a:off x="7418" y="3658"/>
              <a:ext cx="4" cy="4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13"/>
            <p:cNvSpPr>
              <a:spLocks noChangeArrowheads="1"/>
            </p:cNvSpPr>
            <p:nvPr/>
          </p:nvSpPr>
          <p:spPr bwMode="auto">
            <a:xfrm>
              <a:off x="7418" y="4124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4"/>
            <p:cNvSpPr>
              <a:spLocks noChangeArrowheads="1"/>
            </p:cNvSpPr>
            <p:nvPr/>
          </p:nvSpPr>
          <p:spPr bwMode="auto">
            <a:xfrm>
              <a:off x="7418" y="4124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18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1226</Words>
  <Application>Microsoft Office PowerPoint</Application>
  <PresentationFormat>Widescreen</PresentationFormat>
  <Paragraphs>698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Palatino Linotype</vt:lpstr>
      <vt:lpstr>Symbol</vt:lpstr>
      <vt:lpstr>Times New Roman</vt:lpstr>
      <vt:lpstr>Wingdings</vt:lpstr>
      <vt:lpstr>Office Theme</vt:lpstr>
      <vt:lpstr>       TOWN OF BOURNE  FISCAL YEAR 2023  TAX CLASSIFICATION HEARING  December 6, 2022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BOURNE  FY 2021  CLASSIFICATION HEARING  December 2, 2020</dc:title>
  <dc:creator>Pereira, Rui</dc:creator>
  <cp:lastModifiedBy>Erica Flemming</cp:lastModifiedBy>
  <cp:revision>136</cp:revision>
  <cp:lastPrinted>2021-11-30T23:06:16Z</cp:lastPrinted>
  <dcterms:created xsi:type="dcterms:W3CDTF">2020-11-27T01:52:47Z</dcterms:created>
  <dcterms:modified xsi:type="dcterms:W3CDTF">2022-12-05T20:17:56Z</dcterms:modified>
</cp:coreProperties>
</file>