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54006D81-92E4-184C-A418-7397B97DCC23}">
          <p14:sldIdLst>
            <p14:sldId id="256"/>
            <p14:sldId id="257"/>
            <p14:sldId id="265"/>
            <p14:sldId id="258"/>
            <p14:sldId id="262"/>
            <p14:sldId id="261"/>
          </p14:sldIdLst>
        </p14:section>
        <p14:section name="Hidden Slides" id="{12FD152D-2C40-3F46-82B6-DBD08D6FE8A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C7AF"/>
    <a:srgbClr val="88DDB1"/>
    <a:srgbClr val="254A80"/>
    <a:srgbClr val="C8EBE2"/>
    <a:srgbClr val="162068"/>
    <a:srgbClr val="367A97"/>
    <a:srgbClr val="4DADAF"/>
    <a:srgbClr val="CEE2A0"/>
    <a:srgbClr val="130750"/>
    <a:srgbClr val="0A52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75"/>
    <p:restoredTop sz="94651"/>
  </p:normalViewPr>
  <p:slideViewPr>
    <p:cSldViewPr snapToGrid="0" snapToObjects="1">
      <p:cViewPr varScale="1">
        <p:scale>
          <a:sx n="84" d="100"/>
          <a:sy n="84" d="100"/>
        </p:scale>
        <p:origin x="98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19A34A-DC06-D146-8A55-914A505CAF75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90F0D7A7-36C4-644B-8576-2062A04BF0E0}">
      <dgm:prSet phldrT="[Text]"/>
      <dgm:spPr>
        <a:solidFill>
          <a:srgbClr val="4DADAF"/>
        </a:solidFill>
      </dgm:spPr>
      <dgm:t>
        <a:bodyPr/>
        <a:lstStyle/>
        <a:p>
          <a:r>
            <a:rPr lang="en-US" b="0" i="1" dirty="0">
              <a:solidFill>
                <a:schemeClr val="bg1"/>
              </a:solidFill>
            </a:rPr>
            <a:t>Apr. 2020:</a:t>
          </a:r>
          <a:r>
            <a:rPr lang="en-US" b="1" dirty="0">
              <a:solidFill>
                <a:schemeClr val="bg1"/>
              </a:solidFill>
            </a:rPr>
            <a:t/>
          </a:r>
          <a:br>
            <a:rPr lang="en-US" b="1" dirty="0">
              <a:solidFill>
                <a:schemeClr val="bg1"/>
              </a:solidFill>
            </a:rPr>
          </a:br>
          <a:r>
            <a:rPr lang="en-US" b="1" dirty="0">
              <a:solidFill>
                <a:schemeClr val="bg1"/>
              </a:solidFill>
            </a:rPr>
            <a:t>Bourne submits CFP</a:t>
          </a:r>
        </a:p>
      </dgm:t>
    </dgm:pt>
    <dgm:pt modelId="{2023E3C3-D009-C249-924A-438BADC4BB6D}" type="parTrans" cxnId="{0556FC10-9820-3647-AE6E-99C578F2EF0F}">
      <dgm:prSet/>
      <dgm:spPr/>
      <dgm:t>
        <a:bodyPr/>
        <a:lstStyle/>
        <a:p>
          <a:endParaRPr lang="en-US" b="1"/>
        </a:p>
      </dgm:t>
    </dgm:pt>
    <dgm:pt modelId="{61CAE073-1542-8848-A152-FE0CDBDFD7E8}" type="sibTrans" cxnId="{0556FC10-9820-3647-AE6E-99C578F2EF0F}">
      <dgm:prSet/>
      <dgm:spPr/>
      <dgm:t>
        <a:bodyPr/>
        <a:lstStyle/>
        <a:p>
          <a:endParaRPr lang="en-US" b="1"/>
        </a:p>
      </dgm:t>
    </dgm:pt>
    <dgm:pt modelId="{AB11F83D-41A2-B443-8B79-0D0AD46E7083}">
      <dgm:prSet phldrT="[Text]"/>
      <dgm:spPr>
        <a:solidFill>
          <a:srgbClr val="4DADAF"/>
        </a:solidFill>
      </dgm:spPr>
      <dgm:t>
        <a:bodyPr/>
        <a:lstStyle/>
        <a:p>
          <a:r>
            <a:rPr lang="en-US" b="0" i="1" dirty="0"/>
            <a:t>Jun. 2020:</a:t>
          </a:r>
          <a:br>
            <a:rPr lang="en-US" b="0" i="1" dirty="0"/>
          </a:br>
          <a:r>
            <a:rPr lang="en-US" b="1" dirty="0"/>
            <a:t>MOA finalized</a:t>
          </a:r>
        </a:p>
      </dgm:t>
    </dgm:pt>
    <dgm:pt modelId="{BAC39D2D-AE94-BE4C-BAE4-29F9A0ED1D93}" type="parTrans" cxnId="{3FC12627-D5D1-564E-B51A-FBE9818AF1D5}">
      <dgm:prSet/>
      <dgm:spPr/>
      <dgm:t>
        <a:bodyPr/>
        <a:lstStyle/>
        <a:p>
          <a:endParaRPr lang="en-US" b="1"/>
        </a:p>
      </dgm:t>
    </dgm:pt>
    <dgm:pt modelId="{795A21D9-EABB-4243-804A-48212A0DF186}" type="sibTrans" cxnId="{3FC12627-D5D1-564E-B51A-FBE9818AF1D5}">
      <dgm:prSet/>
      <dgm:spPr/>
      <dgm:t>
        <a:bodyPr/>
        <a:lstStyle/>
        <a:p>
          <a:endParaRPr lang="en-US" b="1"/>
        </a:p>
      </dgm:t>
    </dgm:pt>
    <dgm:pt modelId="{B8FD18B1-5363-4E42-90C0-257F6815041D}">
      <dgm:prSet phldrT="[Text]"/>
      <dgm:spPr>
        <a:solidFill>
          <a:srgbClr val="367A97"/>
        </a:solidFill>
      </dgm:spPr>
      <dgm:t>
        <a:bodyPr/>
        <a:lstStyle/>
        <a:p>
          <a:r>
            <a:rPr lang="en-US" b="0" i="1" dirty="0"/>
            <a:t>Aug-Nov. 2020:</a:t>
          </a:r>
          <a:r>
            <a:rPr lang="en-US" b="1" dirty="0"/>
            <a:t/>
          </a:r>
          <a:br>
            <a:rPr lang="en-US" b="1" dirty="0"/>
          </a:br>
          <a:r>
            <a:rPr lang="en-US" b="1" dirty="0"/>
            <a:t>Bi-weekly workgroup meetings</a:t>
          </a:r>
        </a:p>
      </dgm:t>
    </dgm:pt>
    <dgm:pt modelId="{49907D00-1A1E-8A4F-A74D-505A1232FE85}" type="parTrans" cxnId="{B3023291-89DB-B74A-A3D6-736A8AFF6964}">
      <dgm:prSet/>
      <dgm:spPr/>
      <dgm:t>
        <a:bodyPr/>
        <a:lstStyle/>
        <a:p>
          <a:endParaRPr lang="en-US" b="1"/>
        </a:p>
      </dgm:t>
    </dgm:pt>
    <dgm:pt modelId="{D96D4F21-9103-F647-B17C-6C116966AD84}" type="sibTrans" cxnId="{B3023291-89DB-B74A-A3D6-736A8AFF6964}">
      <dgm:prSet/>
      <dgm:spPr/>
      <dgm:t>
        <a:bodyPr/>
        <a:lstStyle/>
        <a:p>
          <a:endParaRPr lang="en-US" b="1"/>
        </a:p>
      </dgm:t>
    </dgm:pt>
    <dgm:pt modelId="{43521E5F-35E7-3242-A4F8-18FD9E77CEB8}">
      <dgm:prSet phldrT="[Text]"/>
      <dgm:spPr>
        <a:solidFill>
          <a:srgbClr val="4DADAF"/>
        </a:solidFill>
      </dgm:spPr>
      <dgm:t>
        <a:bodyPr/>
        <a:lstStyle/>
        <a:p>
          <a:r>
            <a:rPr lang="en-US" b="0" i="1" dirty="0"/>
            <a:t>Jul. 2020:</a:t>
          </a:r>
          <a:br>
            <a:rPr lang="en-US" b="0" i="1" dirty="0"/>
          </a:br>
          <a:r>
            <a:rPr lang="en-US" b="1" dirty="0"/>
            <a:t>Project Kickoff</a:t>
          </a:r>
        </a:p>
      </dgm:t>
    </dgm:pt>
    <dgm:pt modelId="{C05EBE26-1093-2E4F-95E5-19DF2AF6CEFB}" type="parTrans" cxnId="{107B64CA-C6D3-4241-9A17-8FA4F5D4F711}">
      <dgm:prSet/>
      <dgm:spPr/>
      <dgm:t>
        <a:bodyPr/>
        <a:lstStyle/>
        <a:p>
          <a:endParaRPr lang="en-US" b="1"/>
        </a:p>
      </dgm:t>
    </dgm:pt>
    <dgm:pt modelId="{9D7CA884-614A-0447-BCD3-D962334FD3BD}" type="sibTrans" cxnId="{107B64CA-C6D3-4241-9A17-8FA4F5D4F711}">
      <dgm:prSet/>
      <dgm:spPr/>
      <dgm:t>
        <a:bodyPr/>
        <a:lstStyle/>
        <a:p>
          <a:endParaRPr lang="en-US" b="1"/>
        </a:p>
      </dgm:t>
    </dgm:pt>
    <dgm:pt modelId="{CA29757E-99F5-714C-AC6C-A7A2899DDB94}">
      <dgm:prSet phldrT="[Text]"/>
      <dgm:spPr>
        <a:solidFill>
          <a:srgbClr val="162068"/>
        </a:solidFill>
      </dgm:spPr>
      <dgm:t>
        <a:bodyPr/>
        <a:lstStyle/>
        <a:p>
          <a:r>
            <a:rPr lang="en-US" b="0" i="1" dirty="0"/>
            <a:t>Dec. 2020:</a:t>
          </a:r>
          <a:br>
            <a:rPr lang="en-US" b="0" i="1" dirty="0"/>
          </a:br>
          <a:r>
            <a:rPr lang="en-US" b="1" dirty="0"/>
            <a:t>First drafts with Bourne's feedback</a:t>
          </a:r>
        </a:p>
      </dgm:t>
    </dgm:pt>
    <dgm:pt modelId="{F85C9C0D-EB17-B645-BD18-A8520B4C8A4D}" type="parTrans" cxnId="{6672EBB5-6A79-2B4D-8F70-949DDFBAEB79}">
      <dgm:prSet/>
      <dgm:spPr/>
      <dgm:t>
        <a:bodyPr/>
        <a:lstStyle/>
        <a:p>
          <a:endParaRPr lang="en-US" b="1"/>
        </a:p>
      </dgm:t>
    </dgm:pt>
    <dgm:pt modelId="{65489ED7-AACA-9544-B951-13F0C42A1A81}" type="sibTrans" cxnId="{6672EBB5-6A79-2B4D-8F70-949DDFBAEB79}">
      <dgm:prSet/>
      <dgm:spPr/>
      <dgm:t>
        <a:bodyPr/>
        <a:lstStyle/>
        <a:p>
          <a:endParaRPr lang="en-US" b="1"/>
        </a:p>
      </dgm:t>
    </dgm:pt>
    <dgm:pt modelId="{901A7E9E-D615-8D44-A619-53A4EB512DD1}">
      <dgm:prSet phldrT="[Text]"/>
      <dgm:spPr>
        <a:solidFill>
          <a:srgbClr val="162068"/>
        </a:solidFill>
      </dgm:spPr>
      <dgm:t>
        <a:bodyPr/>
        <a:lstStyle/>
        <a:p>
          <a:r>
            <a:rPr lang="en-US" b="0" i="1" dirty="0"/>
            <a:t>Jan. 2021:</a:t>
          </a:r>
          <a:br>
            <a:rPr lang="en-US" b="0" i="1" dirty="0"/>
          </a:br>
          <a:r>
            <a:rPr lang="en-US" b="1" dirty="0"/>
            <a:t>Finalize deliverables</a:t>
          </a:r>
        </a:p>
      </dgm:t>
    </dgm:pt>
    <dgm:pt modelId="{9D616504-ABAB-CE41-B62B-38281FD7BA07}" type="parTrans" cxnId="{B9107D9D-85C9-E343-85CD-692C1F306B3D}">
      <dgm:prSet/>
      <dgm:spPr/>
      <dgm:t>
        <a:bodyPr/>
        <a:lstStyle/>
        <a:p>
          <a:endParaRPr lang="en-US" b="1"/>
        </a:p>
      </dgm:t>
    </dgm:pt>
    <dgm:pt modelId="{98BFD078-AE14-FB4F-A92A-18CB63726F35}" type="sibTrans" cxnId="{B9107D9D-85C9-E343-85CD-692C1F306B3D}">
      <dgm:prSet/>
      <dgm:spPr/>
      <dgm:t>
        <a:bodyPr/>
        <a:lstStyle/>
        <a:p>
          <a:endParaRPr lang="en-US" b="1"/>
        </a:p>
      </dgm:t>
    </dgm:pt>
    <dgm:pt modelId="{54ED600B-D836-6647-99AD-068BA03E5C6B}">
      <dgm:prSet phldrT="[Text]"/>
      <dgm:spPr>
        <a:solidFill>
          <a:srgbClr val="162068"/>
        </a:solidFill>
      </dgm:spPr>
      <dgm:t>
        <a:bodyPr/>
        <a:lstStyle/>
        <a:p>
          <a:r>
            <a:rPr lang="en-US" b="0" i="1" dirty="0"/>
            <a:t>Feb. 2021: </a:t>
          </a:r>
          <a:r>
            <a:rPr lang="en-US" b="1" dirty="0"/>
            <a:t>Deliverables due and project concludes</a:t>
          </a:r>
        </a:p>
      </dgm:t>
    </dgm:pt>
    <dgm:pt modelId="{F1EA46F0-11DB-6C43-BB32-0B1049B5C2D8}" type="parTrans" cxnId="{EFB13914-78D9-AB45-9A6F-658843FC85CC}">
      <dgm:prSet/>
      <dgm:spPr/>
      <dgm:t>
        <a:bodyPr/>
        <a:lstStyle/>
        <a:p>
          <a:endParaRPr lang="en-US" b="1"/>
        </a:p>
      </dgm:t>
    </dgm:pt>
    <dgm:pt modelId="{E16E5D49-AC00-014C-B3DB-21DEC4FCEA5F}" type="sibTrans" cxnId="{EFB13914-78D9-AB45-9A6F-658843FC85CC}">
      <dgm:prSet/>
      <dgm:spPr/>
      <dgm:t>
        <a:bodyPr/>
        <a:lstStyle/>
        <a:p>
          <a:endParaRPr lang="en-US" b="1"/>
        </a:p>
      </dgm:t>
    </dgm:pt>
    <dgm:pt modelId="{9F63FC43-858E-9444-AC9D-5111D27990D3}" type="pres">
      <dgm:prSet presAssocID="{9619A34A-DC06-D146-8A55-914A505CAF75}" presName="Name0" presStyleCnt="0">
        <dgm:presLayoutVars>
          <dgm:dir/>
          <dgm:resizeHandles val="exact"/>
        </dgm:presLayoutVars>
      </dgm:prSet>
      <dgm:spPr/>
    </dgm:pt>
    <dgm:pt modelId="{CFEC6CBB-E537-4B48-8A72-28A13E5D3A30}" type="pres">
      <dgm:prSet presAssocID="{90F0D7A7-36C4-644B-8576-2062A04BF0E0}" presName="parTxOnly" presStyleLbl="node1" presStyleIdx="0" presStyleCnt="7" custScaleX="7473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FC75E7-AF19-B245-ADBE-3AFB56957FC5}" type="pres">
      <dgm:prSet presAssocID="{61CAE073-1542-8848-A152-FE0CDBDFD7E8}" presName="parSpace" presStyleCnt="0"/>
      <dgm:spPr/>
    </dgm:pt>
    <dgm:pt modelId="{0459D6A8-DFD9-E347-93E2-0360D745D47C}" type="pres">
      <dgm:prSet presAssocID="{AB11F83D-41A2-B443-8B79-0D0AD46E7083}" presName="parTxOnly" presStyleLbl="node1" presStyleIdx="1" presStyleCnt="7" custScaleX="838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998D79-ECD6-3B49-9D7D-C7713C046848}" type="pres">
      <dgm:prSet presAssocID="{795A21D9-EABB-4243-804A-48212A0DF186}" presName="parSpace" presStyleCnt="0"/>
      <dgm:spPr/>
    </dgm:pt>
    <dgm:pt modelId="{85A0E3E9-2391-DD42-A611-1B057E3CE5DB}" type="pres">
      <dgm:prSet presAssocID="{43521E5F-35E7-3242-A4F8-18FD9E77CEB8}" presName="parTxOnly" presStyleLbl="node1" presStyleIdx="2" presStyleCnt="7" custScaleX="822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A22DF-EE4D-8A4D-802D-BB75A9C0BF1B}" type="pres">
      <dgm:prSet presAssocID="{9D7CA884-614A-0447-BCD3-D962334FD3BD}" presName="parSpace" presStyleCnt="0"/>
      <dgm:spPr/>
    </dgm:pt>
    <dgm:pt modelId="{8CC77A24-EC4D-D74D-A060-733BE649D6AA}" type="pres">
      <dgm:prSet presAssocID="{B8FD18B1-5363-4E42-90C0-257F6815041D}" presName="parTxOnly" presStyleLbl="node1" presStyleIdx="3" presStyleCnt="7" custScaleX="194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41197B-3BE0-3847-BFCD-07227FBD7172}" type="pres">
      <dgm:prSet presAssocID="{D96D4F21-9103-F647-B17C-6C116966AD84}" presName="parSpace" presStyleCnt="0"/>
      <dgm:spPr/>
    </dgm:pt>
    <dgm:pt modelId="{9B9F67EF-966B-B247-ACF1-14522880B986}" type="pres">
      <dgm:prSet presAssocID="{CA29757E-99F5-714C-AC6C-A7A2899DDB94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BB36D-7FA6-D44A-AB8A-DD517F9430D5}" type="pres">
      <dgm:prSet presAssocID="{65489ED7-AACA-9544-B951-13F0C42A1A81}" presName="parSpace" presStyleCnt="0"/>
      <dgm:spPr/>
    </dgm:pt>
    <dgm:pt modelId="{94B75454-1885-0A44-A964-5EC017093736}" type="pres">
      <dgm:prSet presAssocID="{901A7E9E-D615-8D44-A619-53A4EB512DD1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D4DC1-9C2C-1F46-A5D8-5389FE58CE41}" type="pres">
      <dgm:prSet presAssocID="{98BFD078-AE14-FB4F-A92A-18CB63726F35}" presName="parSpace" presStyleCnt="0"/>
      <dgm:spPr/>
    </dgm:pt>
    <dgm:pt modelId="{12F03346-144E-5240-9DC3-57757C273FF6}" type="pres">
      <dgm:prSet presAssocID="{54ED600B-D836-6647-99AD-068BA03E5C6B}" presName="parTxOnly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0399F-03FC-2147-8357-F09FAE7275E6}" type="presOf" srcId="{CA29757E-99F5-714C-AC6C-A7A2899DDB94}" destId="{9B9F67EF-966B-B247-ACF1-14522880B986}" srcOrd="0" destOrd="0" presId="urn:microsoft.com/office/officeart/2005/8/layout/hChevron3"/>
    <dgm:cxn modelId="{F7643BBE-9777-F642-863B-C97C956EA0C3}" type="presOf" srcId="{901A7E9E-D615-8D44-A619-53A4EB512DD1}" destId="{94B75454-1885-0A44-A964-5EC017093736}" srcOrd="0" destOrd="0" presId="urn:microsoft.com/office/officeart/2005/8/layout/hChevron3"/>
    <dgm:cxn modelId="{F3F1E573-FD7D-5048-AD45-33D925E868DB}" type="presOf" srcId="{90F0D7A7-36C4-644B-8576-2062A04BF0E0}" destId="{CFEC6CBB-E537-4B48-8A72-28A13E5D3A30}" srcOrd="0" destOrd="0" presId="urn:microsoft.com/office/officeart/2005/8/layout/hChevron3"/>
    <dgm:cxn modelId="{D2D61139-2283-E649-9AEF-6F61DF244762}" type="presOf" srcId="{43521E5F-35E7-3242-A4F8-18FD9E77CEB8}" destId="{85A0E3E9-2391-DD42-A611-1B057E3CE5DB}" srcOrd="0" destOrd="0" presId="urn:microsoft.com/office/officeart/2005/8/layout/hChevron3"/>
    <dgm:cxn modelId="{3FC12627-D5D1-564E-B51A-FBE9818AF1D5}" srcId="{9619A34A-DC06-D146-8A55-914A505CAF75}" destId="{AB11F83D-41A2-B443-8B79-0D0AD46E7083}" srcOrd="1" destOrd="0" parTransId="{BAC39D2D-AE94-BE4C-BAE4-29F9A0ED1D93}" sibTransId="{795A21D9-EABB-4243-804A-48212A0DF186}"/>
    <dgm:cxn modelId="{107B64CA-C6D3-4241-9A17-8FA4F5D4F711}" srcId="{9619A34A-DC06-D146-8A55-914A505CAF75}" destId="{43521E5F-35E7-3242-A4F8-18FD9E77CEB8}" srcOrd="2" destOrd="0" parTransId="{C05EBE26-1093-2E4F-95E5-19DF2AF6CEFB}" sibTransId="{9D7CA884-614A-0447-BCD3-D962334FD3BD}"/>
    <dgm:cxn modelId="{2F128DB9-1D94-4248-A224-5726848F7494}" type="presOf" srcId="{AB11F83D-41A2-B443-8B79-0D0AD46E7083}" destId="{0459D6A8-DFD9-E347-93E2-0360D745D47C}" srcOrd="0" destOrd="0" presId="urn:microsoft.com/office/officeart/2005/8/layout/hChevron3"/>
    <dgm:cxn modelId="{D01DA73F-DA1A-3E46-BD92-8D1681BFABFF}" type="presOf" srcId="{9619A34A-DC06-D146-8A55-914A505CAF75}" destId="{9F63FC43-858E-9444-AC9D-5111D27990D3}" srcOrd="0" destOrd="0" presId="urn:microsoft.com/office/officeart/2005/8/layout/hChevron3"/>
    <dgm:cxn modelId="{0556FC10-9820-3647-AE6E-99C578F2EF0F}" srcId="{9619A34A-DC06-D146-8A55-914A505CAF75}" destId="{90F0D7A7-36C4-644B-8576-2062A04BF0E0}" srcOrd="0" destOrd="0" parTransId="{2023E3C3-D009-C249-924A-438BADC4BB6D}" sibTransId="{61CAE073-1542-8848-A152-FE0CDBDFD7E8}"/>
    <dgm:cxn modelId="{FD643EE8-AB76-1245-B274-C0290B464ACC}" type="presOf" srcId="{B8FD18B1-5363-4E42-90C0-257F6815041D}" destId="{8CC77A24-EC4D-D74D-A060-733BE649D6AA}" srcOrd="0" destOrd="0" presId="urn:microsoft.com/office/officeart/2005/8/layout/hChevron3"/>
    <dgm:cxn modelId="{EFB13914-78D9-AB45-9A6F-658843FC85CC}" srcId="{9619A34A-DC06-D146-8A55-914A505CAF75}" destId="{54ED600B-D836-6647-99AD-068BA03E5C6B}" srcOrd="6" destOrd="0" parTransId="{F1EA46F0-11DB-6C43-BB32-0B1049B5C2D8}" sibTransId="{E16E5D49-AC00-014C-B3DB-21DEC4FCEA5F}"/>
    <dgm:cxn modelId="{273DD30B-D3B8-3648-BE4B-2882AB1C6C2A}" type="presOf" srcId="{54ED600B-D836-6647-99AD-068BA03E5C6B}" destId="{12F03346-144E-5240-9DC3-57757C273FF6}" srcOrd="0" destOrd="0" presId="urn:microsoft.com/office/officeart/2005/8/layout/hChevron3"/>
    <dgm:cxn modelId="{B9107D9D-85C9-E343-85CD-692C1F306B3D}" srcId="{9619A34A-DC06-D146-8A55-914A505CAF75}" destId="{901A7E9E-D615-8D44-A619-53A4EB512DD1}" srcOrd="5" destOrd="0" parTransId="{9D616504-ABAB-CE41-B62B-38281FD7BA07}" sibTransId="{98BFD078-AE14-FB4F-A92A-18CB63726F35}"/>
    <dgm:cxn modelId="{6672EBB5-6A79-2B4D-8F70-949DDFBAEB79}" srcId="{9619A34A-DC06-D146-8A55-914A505CAF75}" destId="{CA29757E-99F5-714C-AC6C-A7A2899DDB94}" srcOrd="4" destOrd="0" parTransId="{F85C9C0D-EB17-B645-BD18-A8520B4C8A4D}" sibTransId="{65489ED7-AACA-9544-B951-13F0C42A1A81}"/>
    <dgm:cxn modelId="{B3023291-89DB-B74A-A3D6-736A8AFF6964}" srcId="{9619A34A-DC06-D146-8A55-914A505CAF75}" destId="{B8FD18B1-5363-4E42-90C0-257F6815041D}" srcOrd="3" destOrd="0" parTransId="{49907D00-1A1E-8A4F-A74D-505A1232FE85}" sibTransId="{D96D4F21-9103-F647-B17C-6C116966AD84}"/>
    <dgm:cxn modelId="{19FD679A-2627-7E4E-8C10-BB559618E0BA}" type="presParOf" srcId="{9F63FC43-858E-9444-AC9D-5111D27990D3}" destId="{CFEC6CBB-E537-4B48-8A72-28A13E5D3A30}" srcOrd="0" destOrd="0" presId="urn:microsoft.com/office/officeart/2005/8/layout/hChevron3"/>
    <dgm:cxn modelId="{09E61EEC-7D6C-4047-B767-EE96F7A64D71}" type="presParOf" srcId="{9F63FC43-858E-9444-AC9D-5111D27990D3}" destId="{DCFC75E7-AF19-B245-ADBE-3AFB56957FC5}" srcOrd="1" destOrd="0" presId="urn:microsoft.com/office/officeart/2005/8/layout/hChevron3"/>
    <dgm:cxn modelId="{98F68DDD-63A3-5748-B6ED-3AD514C4647A}" type="presParOf" srcId="{9F63FC43-858E-9444-AC9D-5111D27990D3}" destId="{0459D6A8-DFD9-E347-93E2-0360D745D47C}" srcOrd="2" destOrd="0" presId="urn:microsoft.com/office/officeart/2005/8/layout/hChevron3"/>
    <dgm:cxn modelId="{F12841AC-6CCF-984F-9BD8-19F43BD3BCED}" type="presParOf" srcId="{9F63FC43-858E-9444-AC9D-5111D27990D3}" destId="{E7998D79-ECD6-3B49-9D7D-C7713C046848}" srcOrd="3" destOrd="0" presId="urn:microsoft.com/office/officeart/2005/8/layout/hChevron3"/>
    <dgm:cxn modelId="{9BD4E77C-A35F-814B-9337-D2B2E997D932}" type="presParOf" srcId="{9F63FC43-858E-9444-AC9D-5111D27990D3}" destId="{85A0E3E9-2391-DD42-A611-1B057E3CE5DB}" srcOrd="4" destOrd="0" presId="urn:microsoft.com/office/officeart/2005/8/layout/hChevron3"/>
    <dgm:cxn modelId="{9CA216AD-1FDC-F14D-93A1-538164ADECFD}" type="presParOf" srcId="{9F63FC43-858E-9444-AC9D-5111D27990D3}" destId="{00CA22DF-EE4D-8A4D-802D-BB75A9C0BF1B}" srcOrd="5" destOrd="0" presId="urn:microsoft.com/office/officeart/2005/8/layout/hChevron3"/>
    <dgm:cxn modelId="{5A3276AB-6BDD-D14C-9B20-FC106A9B2C33}" type="presParOf" srcId="{9F63FC43-858E-9444-AC9D-5111D27990D3}" destId="{8CC77A24-EC4D-D74D-A060-733BE649D6AA}" srcOrd="6" destOrd="0" presId="urn:microsoft.com/office/officeart/2005/8/layout/hChevron3"/>
    <dgm:cxn modelId="{364C82B1-345F-344E-B636-4A83A8CDDB10}" type="presParOf" srcId="{9F63FC43-858E-9444-AC9D-5111D27990D3}" destId="{8041197B-3BE0-3847-BFCD-07227FBD7172}" srcOrd="7" destOrd="0" presId="urn:microsoft.com/office/officeart/2005/8/layout/hChevron3"/>
    <dgm:cxn modelId="{2A774B02-ED7B-8D4F-9DC1-299A6843787A}" type="presParOf" srcId="{9F63FC43-858E-9444-AC9D-5111D27990D3}" destId="{9B9F67EF-966B-B247-ACF1-14522880B986}" srcOrd="8" destOrd="0" presId="urn:microsoft.com/office/officeart/2005/8/layout/hChevron3"/>
    <dgm:cxn modelId="{7EF92379-65FC-634D-809B-6780F6941572}" type="presParOf" srcId="{9F63FC43-858E-9444-AC9D-5111D27990D3}" destId="{01EBB36D-7FA6-D44A-AB8A-DD517F9430D5}" srcOrd="9" destOrd="0" presId="urn:microsoft.com/office/officeart/2005/8/layout/hChevron3"/>
    <dgm:cxn modelId="{BC21CF91-1ED1-2B40-8D5D-012482246B80}" type="presParOf" srcId="{9F63FC43-858E-9444-AC9D-5111D27990D3}" destId="{94B75454-1885-0A44-A964-5EC017093736}" srcOrd="10" destOrd="0" presId="urn:microsoft.com/office/officeart/2005/8/layout/hChevron3"/>
    <dgm:cxn modelId="{01017852-F7F8-A043-9557-6723CE8FB4E6}" type="presParOf" srcId="{9F63FC43-858E-9444-AC9D-5111D27990D3}" destId="{270D4DC1-9C2C-1F46-A5D8-5389FE58CE41}" srcOrd="11" destOrd="0" presId="urn:microsoft.com/office/officeart/2005/8/layout/hChevron3"/>
    <dgm:cxn modelId="{EDC36BC3-72D5-9B45-9311-A13FF379C2C6}" type="presParOf" srcId="{9F63FC43-858E-9444-AC9D-5111D27990D3}" destId="{12F03346-144E-5240-9DC3-57757C273FF6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C6CBB-E537-4B48-8A72-28A13E5D3A30}">
      <dsp:nvSpPr>
        <dsp:cNvPr id="0" name=""/>
        <dsp:cNvSpPr/>
      </dsp:nvSpPr>
      <dsp:spPr>
        <a:xfrm>
          <a:off x="3083" y="388094"/>
          <a:ext cx="1414519" cy="757125"/>
        </a:xfrm>
        <a:prstGeom prst="homePlate">
          <a:avLst/>
        </a:prstGeom>
        <a:solidFill>
          <a:srgbClr val="4DADA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>
              <a:solidFill>
                <a:schemeClr val="bg1"/>
              </a:solidFill>
            </a:rPr>
            <a:t>Apr. 2020:</a:t>
          </a:r>
          <a:r>
            <a:rPr lang="en-US" sz="1200" b="1" kern="1200" dirty="0">
              <a:solidFill>
                <a:schemeClr val="bg1"/>
              </a:solidFill>
            </a:rPr>
            <a:t/>
          </a:r>
          <a:br>
            <a:rPr lang="en-US" sz="1200" b="1" kern="1200" dirty="0">
              <a:solidFill>
                <a:schemeClr val="bg1"/>
              </a:solidFill>
            </a:rPr>
          </a:br>
          <a:r>
            <a:rPr lang="en-US" sz="1200" b="1" kern="1200" dirty="0">
              <a:solidFill>
                <a:schemeClr val="bg1"/>
              </a:solidFill>
            </a:rPr>
            <a:t>Bourne submits CFP</a:t>
          </a:r>
        </a:p>
      </dsp:txBody>
      <dsp:txXfrm>
        <a:off x="3083" y="388094"/>
        <a:ext cx="1225238" cy="757125"/>
      </dsp:txXfrm>
    </dsp:sp>
    <dsp:sp modelId="{0459D6A8-DFD9-E347-93E2-0360D745D47C}">
      <dsp:nvSpPr>
        <dsp:cNvPr id="0" name=""/>
        <dsp:cNvSpPr/>
      </dsp:nvSpPr>
      <dsp:spPr>
        <a:xfrm>
          <a:off x="1039040" y="388094"/>
          <a:ext cx="1587806" cy="757125"/>
        </a:xfrm>
        <a:prstGeom prst="chevron">
          <a:avLst/>
        </a:prstGeom>
        <a:solidFill>
          <a:srgbClr val="4DADA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Jun. 2020:</a:t>
          </a:r>
          <a:br>
            <a:rPr lang="en-US" sz="1200" b="0" i="1" kern="1200" dirty="0"/>
          </a:br>
          <a:r>
            <a:rPr lang="en-US" sz="1200" b="1" kern="1200" dirty="0"/>
            <a:t>MOA finalized</a:t>
          </a:r>
        </a:p>
      </dsp:txBody>
      <dsp:txXfrm>
        <a:off x="1417603" y="388094"/>
        <a:ext cx="830681" cy="757125"/>
      </dsp:txXfrm>
    </dsp:sp>
    <dsp:sp modelId="{85A0E3E9-2391-DD42-A611-1B057E3CE5DB}">
      <dsp:nvSpPr>
        <dsp:cNvPr id="0" name=""/>
        <dsp:cNvSpPr/>
      </dsp:nvSpPr>
      <dsp:spPr>
        <a:xfrm>
          <a:off x="2248283" y="388094"/>
          <a:ext cx="1557029" cy="757125"/>
        </a:xfrm>
        <a:prstGeom prst="chevron">
          <a:avLst/>
        </a:prstGeom>
        <a:solidFill>
          <a:srgbClr val="4DADA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Jul. 2020:</a:t>
          </a:r>
          <a:br>
            <a:rPr lang="en-US" sz="1200" b="0" i="1" kern="1200" dirty="0"/>
          </a:br>
          <a:r>
            <a:rPr lang="en-US" sz="1200" b="1" kern="1200" dirty="0"/>
            <a:t>Project Kickoff</a:t>
          </a:r>
        </a:p>
      </dsp:txBody>
      <dsp:txXfrm>
        <a:off x="2626846" y="388094"/>
        <a:ext cx="799904" cy="757125"/>
      </dsp:txXfrm>
    </dsp:sp>
    <dsp:sp modelId="{8CC77A24-EC4D-D74D-A060-733BE649D6AA}">
      <dsp:nvSpPr>
        <dsp:cNvPr id="0" name=""/>
        <dsp:cNvSpPr/>
      </dsp:nvSpPr>
      <dsp:spPr>
        <a:xfrm>
          <a:off x="3426750" y="388094"/>
          <a:ext cx="3686010" cy="757125"/>
        </a:xfrm>
        <a:prstGeom prst="chevron">
          <a:avLst/>
        </a:prstGeom>
        <a:solidFill>
          <a:srgbClr val="367A9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Aug-Nov. 2020:</a:t>
          </a:r>
          <a:r>
            <a:rPr lang="en-US" sz="1200" b="1" kern="1200" dirty="0"/>
            <a:t/>
          </a:r>
          <a:br>
            <a:rPr lang="en-US" sz="1200" b="1" kern="1200" dirty="0"/>
          </a:br>
          <a:r>
            <a:rPr lang="en-US" sz="1200" b="1" kern="1200" dirty="0"/>
            <a:t>Bi-weekly workgroup meetings</a:t>
          </a:r>
        </a:p>
      </dsp:txBody>
      <dsp:txXfrm>
        <a:off x="3805313" y="388094"/>
        <a:ext cx="2928885" cy="757125"/>
      </dsp:txXfrm>
    </dsp:sp>
    <dsp:sp modelId="{9B9F67EF-966B-B247-ACF1-14522880B986}">
      <dsp:nvSpPr>
        <dsp:cNvPr id="0" name=""/>
        <dsp:cNvSpPr/>
      </dsp:nvSpPr>
      <dsp:spPr>
        <a:xfrm>
          <a:off x="6734197" y="388094"/>
          <a:ext cx="1892814" cy="757125"/>
        </a:xfrm>
        <a:prstGeom prst="chevron">
          <a:avLst/>
        </a:prstGeom>
        <a:solidFill>
          <a:srgbClr val="1620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Dec. 2020:</a:t>
          </a:r>
          <a:br>
            <a:rPr lang="en-US" sz="1200" b="0" i="1" kern="1200" dirty="0"/>
          </a:br>
          <a:r>
            <a:rPr lang="en-US" sz="1200" b="1" kern="1200" dirty="0"/>
            <a:t>First drafts with Bourne's feedback</a:t>
          </a:r>
        </a:p>
      </dsp:txBody>
      <dsp:txXfrm>
        <a:off x="7112760" y="388094"/>
        <a:ext cx="1135689" cy="757125"/>
      </dsp:txXfrm>
    </dsp:sp>
    <dsp:sp modelId="{94B75454-1885-0A44-A964-5EC017093736}">
      <dsp:nvSpPr>
        <dsp:cNvPr id="0" name=""/>
        <dsp:cNvSpPr/>
      </dsp:nvSpPr>
      <dsp:spPr>
        <a:xfrm>
          <a:off x="8248449" y="388094"/>
          <a:ext cx="1892814" cy="757125"/>
        </a:xfrm>
        <a:prstGeom prst="chevron">
          <a:avLst/>
        </a:prstGeom>
        <a:solidFill>
          <a:srgbClr val="1620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Jan. 2021:</a:t>
          </a:r>
          <a:br>
            <a:rPr lang="en-US" sz="1200" b="0" i="1" kern="1200" dirty="0"/>
          </a:br>
          <a:r>
            <a:rPr lang="en-US" sz="1200" b="1" kern="1200" dirty="0"/>
            <a:t>Finalize deliverables</a:t>
          </a:r>
        </a:p>
      </dsp:txBody>
      <dsp:txXfrm>
        <a:off x="8627012" y="388094"/>
        <a:ext cx="1135689" cy="757125"/>
      </dsp:txXfrm>
    </dsp:sp>
    <dsp:sp modelId="{12F03346-144E-5240-9DC3-57757C273FF6}">
      <dsp:nvSpPr>
        <dsp:cNvPr id="0" name=""/>
        <dsp:cNvSpPr/>
      </dsp:nvSpPr>
      <dsp:spPr>
        <a:xfrm>
          <a:off x="9762701" y="388094"/>
          <a:ext cx="1892814" cy="757125"/>
        </a:xfrm>
        <a:prstGeom prst="chevron">
          <a:avLst/>
        </a:prstGeom>
        <a:solidFill>
          <a:srgbClr val="16206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32004" rIns="16002" bIns="3200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i="1" kern="1200" dirty="0"/>
            <a:t>Feb. 2021: </a:t>
          </a:r>
          <a:r>
            <a:rPr lang="en-US" sz="1200" b="1" kern="1200" dirty="0"/>
            <a:t>Deliverables due and project concludes</a:t>
          </a:r>
        </a:p>
      </dsp:txBody>
      <dsp:txXfrm>
        <a:off x="10141264" y="388094"/>
        <a:ext cx="1135689" cy="757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297514E-8EFA-8542-A0BF-06E4A01795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227FFE3-B7F5-3D44-B2CB-29E5B24CB5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898654-72D9-AD48-BD30-34DCCBDC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8DACE4F-B59A-4442-9B12-0ADB16C0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6EEF8E2-275A-0C49-A405-CCA62B23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4ACA6E-E6B2-4845-BF51-84FAADCD7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D0D8658-CB29-F74A-95E6-C884514C2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FC56B82-70F1-504F-8AFB-A1357454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1CBB3BF-D143-994A-B9C1-D3C31E061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EEB432-CEDE-784F-A4B7-F449BC9E3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6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9799F33-3C5C-304B-A4AD-474D629253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6DCEB8-753F-A84D-B2CF-4B7F0F1C6B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7503BE-D4C5-5D47-8E9B-EA220D7BB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590191C-B0AA-9E47-9E87-13016678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290DDD-9CC4-2E42-BD50-39B679DCD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0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0CC508-635F-AE4F-B377-301EAE8B6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8D8970-063E-9B4F-A220-853A768B2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4646D55-9430-684B-8137-F1F89D3E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FFBD672-474B-9843-89DB-1F9A26AB0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04CAC66-AE5C-974D-A4CF-A92647BE6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74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A0055C-CD21-0B4E-BE1E-3CCFA8B31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1A3F5A6-B52A-B84D-BA7C-AA65049B5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44C847-6693-4F4D-9EE4-9D0AFEA9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513D7B2-D995-A247-8D58-4E346994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DB8F9C4-D3FC-2F48-94EF-C0A996D41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9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4799D7-BBE4-7D4E-AFA8-FDC1851C8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C7B11FE-CEB5-7F45-A60E-ED37254ED5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4F5DE9-F5BA-8047-BF8D-C9EEBD2787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113C68-3FA7-1542-A652-348CDEB14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C04C2E1-8863-6F45-AA9D-38BE80684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9BDE1C7-4378-EF44-9FF3-FC0A8B2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2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BB969D-634D-BF47-A65B-C261759CA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CF9E4EF-2657-854C-8B27-16FE881E0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C31F091-B2CF-D946-8306-1DBE55D2A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E8F2E9D-715D-3546-A619-F14813EBB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E027143-A37A-C449-BEED-4D5E37B1C9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81EBAB7-D541-DF41-8BD8-BFB51982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3CB0E47-D171-5047-95BA-912F26585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1C55BF9-B526-6446-8606-1EDA15EFD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61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AA9F1C-EE4A-5947-BF68-3FB4A9A90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9252C24-3877-894C-A5B5-033FFAC57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CFA6B8E-66B5-1F4F-B285-2935D8414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7BF2D88-B679-F84C-BEA4-A1C5A195B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5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6FB56CE-6586-314F-B744-F41F59FA6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1D4C6E68-48E4-A841-A30D-6E6C45FA4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F59EB39-AE51-7E4E-AEA9-AD0842123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02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6C1514-4F5B-394B-ABBD-7C441DADF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61CFCA0-373F-174C-B24B-6CB1967C3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8C08C47-7CDA-EB4A-ADC4-7959F9958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CCD852F-789B-304D-BD08-80A6A137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481E52-E3F3-9B49-B99F-26DFBED50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F17EBFD-78FA-E244-A8AC-4886677A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8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970A0A-2A7C-244D-9391-42E01D364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1D38EB3-7C34-9549-BF7D-3B020304D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7318410-6A14-6D4D-843E-2D9612103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0E46B27-E3DC-5B4D-9297-3F3235C6B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AA44B10-726A-ED4F-BF21-FC29CCB94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CC0F2F7-DBFE-E849-8E6F-5F1F6C79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7D8DDCE-3021-134B-A1E6-A844BF8B7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855B7DF-CDC1-B744-8C30-C0D9ACC8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7B5A1BF-CC69-3144-B01F-5D43866E1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B728-5073-3B4D-A0CB-C34397DCFED3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435B18-DF56-9243-9202-F8B98DE20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DCDC8C-763C-6442-80CA-C2647734E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C4E33-ECBD-3D41-B3D3-64D9FB01D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1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13790C-41D2-B044-95DE-ABF2A58899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1" y="2237537"/>
            <a:ext cx="6146800" cy="2387600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>
                <a:solidFill>
                  <a:srgbClr val="0A5295"/>
                </a:solidFill>
                <a:latin typeface="Cambria" panose="02040503050406030204" pitchFamily="18" charset="0"/>
              </a:rPr>
              <a:t>Project Overview: </a:t>
            </a:r>
            <a:r>
              <a:rPr lang="en-US" sz="4800" b="1" dirty="0">
                <a:solidFill>
                  <a:srgbClr val="0A5295"/>
                </a:solidFill>
                <a:latin typeface="Cambria" panose="02040503050406030204" pitchFamily="18" charset="0"/>
              </a:rPr>
              <a:t/>
            </a:r>
            <a:br>
              <a:rPr lang="en-US" sz="4800" b="1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4800" dirty="0">
                <a:solidFill>
                  <a:srgbClr val="0A5295"/>
                </a:solidFill>
                <a:latin typeface="Cambria" panose="02040503050406030204" pitchFamily="18" charset="0"/>
              </a:rPr>
              <a:t>SNEP Network &amp; </a:t>
            </a:r>
            <a:br>
              <a:rPr lang="en-US" sz="4800" dirty="0">
                <a:solidFill>
                  <a:srgbClr val="0A5295"/>
                </a:solidFill>
                <a:latin typeface="Cambria" panose="02040503050406030204" pitchFamily="18" charset="0"/>
              </a:rPr>
            </a:br>
            <a:r>
              <a:rPr lang="en-US" sz="4800" dirty="0">
                <a:solidFill>
                  <a:srgbClr val="0A5295"/>
                </a:solidFill>
                <a:latin typeface="Cambria" panose="02040503050406030204" pitchFamily="18" charset="0"/>
              </a:rPr>
              <a:t>Town of Bourne, MA</a:t>
            </a:r>
            <a:endParaRPr lang="en-US" sz="4800" b="1" dirty="0">
              <a:solidFill>
                <a:srgbClr val="0A5295"/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 descr="Text, logo&#10;&#10;Description automatically generated with medium confidence">
            <a:extLst>
              <a:ext uri="{FF2B5EF4-FFF2-40B4-BE49-F238E27FC236}">
                <a16:creationId xmlns="" xmlns:a16="http://schemas.microsoft.com/office/drawing/2014/main" id="{D2DC2AA4-86AB-9F48-9D20-37979B876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803" y="1956980"/>
            <a:ext cx="3656012" cy="25979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2A1AB9A2-4391-7444-A619-1E09A4F24C96}"/>
              </a:ext>
            </a:extLst>
          </p:cNvPr>
          <p:cNvCxnSpPr/>
          <p:nvPr/>
        </p:nvCxnSpPr>
        <p:spPr>
          <a:xfrm>
            <a:off x="4902200" y="990600"/>
            <a:ext cx="0" cy="4851400"/>
          </a:xfrm>
          <a:prstGeom prst="line">
            <a:avLst/>
          </a:prstGeom>
          <a:ln w="57150">
            <a:solidFill>
              <a:srgbClr val="0A52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1192256" y="713232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7a.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Project Summary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6F5ACDA7-E750-994C-8264-13DB84253DDE}"/>
              </a:ext>
            </a:extLst>
          </p:cNvPr>
          <p:cNvGrpSpPr/>
          <p:nvPr/>
        </p:nvGrpSpPr>
        <p:grpSpPr>
          <a:xfrm>
            <a:off x="266700" y="1690688"/>
            <a:ext cx="11658600" cy="3724259"/>
            <a:chOff x="266700" y="1930258"/>
            <a:chExt cx="11658600" cy="3724259"/>
          </a:xfrm>
        </p:grpSpPr>
        <p:graphicFrame>
          <p:nvGraphicFramePr>
            <p:cNvPr id="27" name="Diagram 26">
              <a:extLst>
                <a:ext uri="{FF2B5EF4-FFF2-40B4-BE49-F238E27FC236}">
                  <a16:creationId xmlns="" xmlns:a16="http://schemas.microsoft.com/office/drawing/2014/main" id="{9E8311CA-0715-044C-BB42-08466D5CAC4D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50577214"/>
                </p:ext>
              </p:extLst>
            </p:nvPr>
          </p:nvGraphicFramePr>
          <p:xfrm>
            <a:off x="266700" y="1930258"/>
            <a:ext cx="11658600" cy="153331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pSp>
          <p:nvGrpSpPr>
            <p:cNvPr id="36" name="Group 35">
              <a:extLst>
                <a:ext uri="{FF2B5EF4-FFF2-40B4-BE49-F238E27FC236}">
                  <a16:creationId xmlns="" xmlns:a16="http://schemas.microsoft.com/office/drawing/2014/main" id="{52C4E7D6-24FB-5E47-B300-491099D88B3F}"/>
                </a:ext>
              </a:extLst>
            </p:cNvPr>
            <p:cNvGrpSpPr/>
            <p:nvPr/>
          </p:nvGrpSpPr>
          <p:grpSpPr>
            <a:xfrm>
              <a:off x="907653" y="3695101"/>
              <a:ext cx="10376694" cy="1959416"/>
              <a:chOff x="425053" y="4507534"/>
              <a:chExt cx="10376694" cy="1959416"/>
            </a:xfrm>
          </p:grpSpPr>
          <p:sp>
            <p:nvSpPr>
              <p:cNvPr id="32" name="TextBox 31">
                <a:extLst>
                  <a:ext uri="{FF2B5EF4-FFF2-40B4-BE49-F238E27FC236}">
                    <a16:creationId xmlns="" xmlns:a16="http://schemas.microsoft.com/office/drawing/2014/main" id="{841374C5-7144-2347-82DB-42B43A95BE52}"/>
                  </a:ext>
                </a:extLst>
              </p:cNvPr>
              <p:cNvSpPr txBox="1"/>
              <p:nvPr/>
            </p:nvSpPr>
            <p:spPr>
              <a:xfrm>
                <a:off x="425053" y="4544646"/>
                <a:ext cx="2870200" cy="1922304"/>
              </a:xfrm>
              <a:prstGeom prst="rect">
                <a:avLst/>
              </a:prstGeom>
              <a:solidFill>
                <a:srgbClr val="69C7AF">
                  <a:alpha val="36863"/>
                </a:srgbClr>
              </a:solidFill>
              <a:ln w="57150">
                <a:solidFill>
                  <a:srgbClr val="69C7AF"/>
                </a:solidFill>
              </a:ln>
            </p:spPr>
            <p:txBody>
              <a:bodyPr wrap="square" rtlCol="0">
                <a:noAutofit/>
              </a:bodyPr>
              <a:lstStyle/>
              <a:p>
                <a:pPr>
                  <a:spcAft>
                    <a:spcPts val="400"/>
                  </a:spcAft>
                </a:pPr>
                <a:r>
                  <a:rPr lang="en-US" sz="1100" i="1" dirty="0"/>
                  <a:t>Technical services SNEP will provide to Bourne:</a:t>
                </a:r>
              </a:p>
              <a:p>
                <a:pPr marL="342900" indent="-228600">
                  <a:buAutoNum type="arabicPeriod"/>
                </a:pPr>
                <a:r>
                  <a:rPr lang="en-US" sz="1100" b="1" dirty="0"/>
                  <a:t>A Coastal Resilience Action Strategy </a:t>
                </a:r>
                <a:r>
                  <a:rPr lang="en-US" sz="1100" dirty="0"/>
                  <a:t>(key recommendations, prioritized climate resilience projects, actions, and implementation criteria to determine greatest need, impact, and opportunity)</a:t>
                </a:r>
              </a:p>
              <a:p>
                <a:pPr marL="342900" indent="-228600">
                  <a:spcBef>
                    <a:spcPts val="400"/>
                  </a:spcBef>
                  <a:buAutoNum type="arabicPeriod"/>
                </a:pPr>
                <a:r>
                  <a:rPr lang="en-US" sz="1100" b="1" dirty="0"/>
                  <a:t>Sustainable and scalable financing options </a:t>
                </a:r>
                <a:r>
                  <a:rPr lang="en-US" sz="1100" dirty="0"/>
                  <a:t>(to lead Bourne towards successful long-term implementation)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="" xmlns:a16="http://schemas.microsoft.com/office/drawing/2014/main" id="{306DA79B-8C2A-2046-A103-AC12FFC8E100}"/>
                  </a:ext>
                </a:extLst>
              </p:cNvPr>
              <p:cNvSpPr txBox="1"/>
              <p:nvPr/>
            </p:nvSpPr>
            <p:spPr>
              <a:xfrm>
                <a:off x="4178300" y="4544646"/>
                <a:ext cx="2870200" cy="1887696"/>
              </a:xfrm>
              <a:prstGeom prst="rect">
                <a:avLst/>
              </a:prstGeom>
              <a:solidFill>
                <a:srgbClr val="367A97">
                  <a:alpha val="36863"/>
                </a:srgbClr>
              </a:solidFill>
              <a:ln w="57150">
                <a:solidFill>
                  <a:srgbClr val="367A97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100" b="1" dirty="0"/>
                  <a:t>Resilience Capacity Review: </a:t>
                </a:r>
                <a:r>
                  <a:rPr lang="en-US" sz="1100" dirty="0"/>
                  <a:t>Provides details and gauges community capacity</a:t>
                </a:r>
              </a:p>
              <a:p>
                <a:pPr marL="285750" indent="-2857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100" b="1" dirty="0"/>
                  <a:t>Criteria for Funding: </a:t>
                </a:r>
                <a:r>
                  <a:rPr lang="en-US" sz="1100" dirty="0"/>
                  <a:t>Categorizes projects based on funding needs (short-, mid-, or long-term)</a:t>
                </a:r>
              </a:p>
              <a:p>
                <a:pPr marL="285750" indent="-285750">
                  <a:spcAft>
                    <a:spcPts val="400"/>
                  </a:spcAft>
                  <a:buFont typeface="Arial" panose="020B0604020202020204" pitchFamily="34" charset="0"/>
                  <a:buChar char="•"/>
                </a:pPr>
                <a:r>
                  <a:rPr lang="en-US" sz="1100" b="1" dirty="0"/>
                  <a:t>Town Reports/Plans Q&amp;A: </a:t>
                </a:r>
                <a:r>
                  <a:rPr lang="en-US" sz="1100" dirty="0"/>
                  <a:t>In-depth review and questions about town planning documents (Downtown Action Plan, MVP, Open Space &amp; Recreation Plan, Local Comprehensive Plan)</a:t>
                </a:r>
                <a:endParaRPr lang="en-US" sz="1100" b="1" dirty="0"/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="" xmlns:a16="http://schemas.microsoft.com/office/drawing/2014/main" id="{52E59112-5118-994C-B0A8-1860EB416A20}"/>
                  </a:ext>
                </a:extLst>
              </p:cNvPr>
              <p:cNvSpPr txBox="1"/>
              <p:nvPr/>
            </p:nvSpPr>
            <p:spPr>
              <a:xfrm>
                <a:off x="7931547" y="4507534"/>
                <a:ext cx="2870200" cy="1916678"/>
              </a:xfrm>
              <a:prstGeom prst="rect">
                <a:avLst/>
              </a:prstGeom>
              <a:solidFill>
                <a:srgbClr val="162068">
                  <a:alpha val="36863"/>
                </a:srgbClr>
              </a:solidFill>
              <a:ln w="57150">
                <a:solidFill>
                  <a:srgbClr val="162068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marL="285750" indent="-285750">
                  <a:buFont typeface="+mj-lt"/>
                  <a:buAutoNum type="arabicPeriod"/>
                </a:pPr>
                <a:r>
                  <a:rPr lang="en-US" sz="1100" b="1" dirty="0"/>
                  <a:t>Coastal Resilience Financing Assessment</a:t>
                </a:r>
              </a:p>
              <a:p>
                <a:pPr marL="463550" lvl="1" indent="-285750">
                  <a:spcAft>
                    <a:spcPts val="200"/>
                  </a:spcAft>
                  <a:buFont typeface="+mj-lt"/>
                  <a:buAutoNum type="romanLcPeriod"/>
                </a:pPr>
                <a:r>
                  <a:rPr lang="en-US" sz="1100" dirty="0"/>
                  <a:t>Part 1: Defining Resilience, Assessing Risk, and Planning for the Future</a:t>
                </a:r>
              </a:p>
              <a:p>
                <a:pPr marL="463550" lvl="1" indent="-285750">
                  <a:spcAft>
                    <a:spcPts val="200"/>
                  </a:spcAft>
                  <a:buFont typeface="+mj-lt"/>
                  <a:buAutoNum type="romanLcPeriod"/>
                </a:pPr>
                <a:r>
                  <a:rPr lang="en-US" sz="1100" dirty="0"/>
                  <a:t>Part 2: Creating a Resilient Financing System</a:t>
                </a:r>
              </a:p>
              <a:p>
                <a:pPr marL="463550" lvl="1" indent="-285750">
                  <a:spcAft>
                    <a:spcPts val="400"/>
                  </a:spcAft>
                  <a:buFont typeface="+mj-lt"/>
                  <a:buAutoNum type="romanLcPeriod"/>
                </a:pPr>
                <a:r>
                  <a:rPr lang="en-US" sz="1100" dirty="0"/>
                  <a:t>Recommended next steps</a:t>
                </a:r>
              </a:p>
              <a:p>
                <a:pPr marL="279400" indent="-279400">
                  <a:buFont typeface="+mj-lt"/>
                  <a:buAutoNum type="arabicPeriod"/>
                </a:pPr>
                <a:r>
                  <a:rPr lang="en-US" sz="1100" b="1" dirty="0"/>
                  <a:t>Climate Project Prioritization Toolkit: </a:t>
                </a:r>
                <a:r>
                  <a:rPr lang="en-US" sz="1100" dirty="0"/>
                  <a:t>Resource to help prioritize projects and plan action using relative measures of hazards, vulnerabilities, and risk. </a:t>
                </a:r>
                <a:endParaRPr lang="en-US" sz="1100" b="1" dirty="0"/>
              </a:p>
              <a:p>
                <a:pPr lvl="1" indent="-279400">
                  <a:buFont typeface="Courier New" panose="02070309020205020404" pitchFamily="49" charset="0"/>
                  <a:buChar char="o"/>
                </a:pPr>
                <a:endParaRPr lang="en-US" sz="1100" b="1" dirty="0"/>
              </a:p>
              <a:p>
                <a:pPr lvl="1" indent="-279400">
                  <a:buFont typeface="Courier New" panose="02070309020205020404" pitchFamily="49" charset="0"/>
                  <a:buChar char="o"/>
                </a:pPr>
                <a:endParaRPr lang="en-US" sz="1100" i="1" dirty="0"/>
              </a:p>
              <a:p>
                <a:pPr marL="742950" lvl="1" indent="-285750">
                  <a:buFont typeface="Arial" panose="020B0604020202020204" pitchFamily="34" charset="0"/>
                  <a:buChar char="•"/>
                </a:pPr>
                <a:endParaRPr lang="en-US" sz="1100" i="1" dirty="0"/>
              </a:p>
            </p:txBody>
          </p:sp>
        </p:grpSp>
        <p:sp>
          <p:nvSpPr>
            <p:cNvPr id="39" name="Left Bracket 38">
              <a:extLst>
                <a:ext uri="{FF2B5EF4-FFF2-40B4-BE49-F238E27FC236}">
                  <a16:creationId xmlns="" xmlns:a16="http://schemas.microsoft.com/office/drawing/2014/main" id="{E21DBB99-0A18-AC4B-9700-D1A9BE888E1B}"/>
                </a:ext>
              </a:extLst>
            </p:cNvPr>
            <p:cNvSpPr/>
            <p:nvPr/>
          </p:nvSpPr>
          <p:spPr>
            <a:xfrm rot="16200000">
              <a:off x="1950861" y="1671902"/>
              <a:ext cx="117828" cy="3295650"/>
            </a:xfrm>
            <a:prstGeom prst="leftBracket">
              <a:avLst/>
            </a:prstGeom>
            <a:ln w="57150">
              <a:solidFill>
                <a:srgbClr val="69C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Elbow Connector 40">
              <a:extLst>
                <a:ext uri="{FF2B5EF4-FFF2-40B4-BE49-F238E27FC236}">
                  <a16:creationId xmlns="" xmlns:a16="http://schemas.microsoft.com/office/drawing/2014/main" id="{7EBF4074-D6EB-654B-AAF6-A16841C51446}"/>
                </a:ext>
              </a:extLst>
            </p:cNvPr>
            <p:cNvCxnSpPr>
              <a:cxnSpLocks/>
              <a:stCxn id="39" idx="1"/>
            </p:cNvCxnSpPr>
            <p:nvPr/>
          </p:nvCxnSpPr>
          <p:spPr>
            <a:xfrm rot="16200000" flipH="1">
              <a:off x="2350355" y="3038060"/>
              <a:ext cx="369765" cy="1050925"/>
            </a:xfrm>
            <a:prstGeom prst="bentConnector4">
              <a:avLst>
                <a:gd name="adj1" fmla="val 61823"/>
                <a:gd name="adj2" fmla="val 52803"/>
              </a:avLst>
            </a:prstGeom>
            <a:ln w="38100">
              <a:solidFill>
                <a:srgbClr val="69C7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eft Bracket 44">
              <a:extLst>
                <a:ext uri="{FF2B5EF4-FFF2-40B4-BE49-F238E27FC236}">
                  <a16:creationId xmlns="" xmlns:a16="http://schemas.microsoft.com/office/drawing/2014/main" id="{C2CCDBC6-DA03-0941-8524-0B40A2E9FD05}"/>
                </a:ext>
              </a:extLst>
            </p:cNvPr>
            <p:cNvSpPr/>
            <p:nvPr/>
          </p:nvSpPr>
          <p:spPr>
            <a:xfrm rot="16200000">
              <a:off x="5425105" y="1763183"/>
              <a:ext cx="130526" cy="3125785"/>
            </a:xfrm>
            <a:prstGeom prst="leftBracket">
              <a:avLst/>
            </a:prstGeom>
            <a:ln w="57150">
              <a:solidFill>
                <a:srgbClr val="367A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Elbow Connector 45">
              <a:extLst>
                <a:ext uri="{FF2B5EF4-FFF2-40B4-BE49-F238E27FC236}">
                  <a16:creationId xmlns="" xmlns:a16="http://schemas.microsoft.com/office/drawing/2014/main" id="{62BE89ED-3FA2-E249-80C4-37516664A902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879764" y="2989244"/>
              <a:ext cx="357066" cy="1135856"/>
            </a:xfrm>
            <a:prstGeom prst="bentConnector4">
              <a:avLst>
                <a:gd name="adj1" fmla="val 64022"/>
                <a:gd name="adj2" fmla="val 52873"/>
              </a:avLst>
            </a:prstGeom>
            <a:ln w="38100">
              <a:solidFill>
                <a:srgbClr val="367A9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Left Bracket 46">
              <a:extLst>
                <a:ext uri="{FF2B5EF4-FFF2-40B4-BE49-F238E27FC236}">
                  <a16:creationId xmlns="" xmlns:a16="http://schemas.microsoft.com/office/drawing/2014/main" id="{6C9C2BB6-F0F3-6F4D-B9EF-C96A479A8FE4}"/>
                </a:ext>
              </a:extLst>
            </p:cNvPr>
            <p:cNvSpPr/>
            <p:nvPr/>
          </p:nvSpPr>
          <p:spPr>
            <a:xfrm rot="16200000">
              <a:off x="9424019" y="1347255"/>
              <a:ext cx="130525" cy="3957639"/>
            </a:xfrm>
            <a:prstGeom prst="leftBracket">
              <a:avLst/>
            </a:prstGeom>
            <a:ln w="57150">
              <a:solidFill>
                <a:srgbClr val="1620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Elbow Connector 47">
              <a:extLst>
                <a:ext uri="{FF2B5EF4-FFF2-40B4-BE49-F238E27FC236}">
                  <a16:creationId xmlns="" xmlns:a16="http://schemas.microsoft.com/office/drawing/2014/main" id="{081A7027-279F-1940-B535-B904AA8ECB9B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9696113" y="3184506"/>
              <a:ext cx="306268" cy="719930"/>
            </a:xfrm>
            <a:prstGeom prst="bentConnector4">
              <a:avLst>
                <a:gd name="adj1" fmla="val 74641"/>
                <a:gd name="adj2" fmla="val 54533"/>
              </a:avLst>
            </a:prstGeom>
            <a:ln w="38100">
              <a:solidFill>
                <a:srgbClr val="16206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4211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07AF7C48-67BF-5140-9B34-78316F36BFF8}"/>
              </a:ext>
            </a:extLst>
          </p:cNvPr>
          <p:cNvGrpSpPr/>
          <p:nvPr/>
        </p:nvGrpSpPr>
        <p:grpSpPr>
          <a:xfrm>
            <a:off x="2178338" y="221291"/>
            <a:ext cx="7835324" cy="4693167"/>
            <a:chOff x="2004144" y="-250197"/>
            <a:chExt cx="7835324" cy="4693167"/>
          </a:xfrm>
        </p:grpSpPr>
        <p:pic>
          <p:nvPicPr>
            <p:cNvPr id="3" name="Picture 2" descr="Treemap chart&#10;&#10;Description automatically generated">
              <a:extLst>
                <a:ext uri="{FF2B5EF4-FFF2-40B4-BE49-F238E27FC236}">
                  <a16:creationId xmlns="" xmlns:a16="http://schemas.microsoft.com/office/drawing/2014/main" id="{D0CB5E64-F5BB-6847-AF93-D1BA6152312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04144" y="-250197"/>
              <a:ext cx="3743469" cy="4693167"/>
            </a:xfrm>
            <a:prstGeom prst="rect">
              <a:avLst/>
            </a:prstGeom>
          </p:spPr>
        </p:pic>
        <p:pic>
          <p:nvPicPr>
            <p:cNvPr id="5" name="Picture 4" descr="Table&#10;&#10;Description automatically generated with medium confidence">
              <a:extLst>
                <a:ext uri="{FF2B5EF4-FFF2-40B4-BE49-F238E27FC236}">
                  <a16:creationId xmlns="" xmlns:a16="http://schemas.microsoft.com/office/drawing/2014/main" id="{395C4ED0-BF03-E945-91DC-D13774068A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96000" y="849941"/>
              <a:ext cx="3743468" cy="2451862"/>
            </a:xfrm>
            <a:prstGeom prst="rect">
              <a:avLst/>
            </a:prstGeom>
          </p:spPr>
        </p:pic>
      </p:grp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E68873CA-E5E5-6447-A4AB-E0BD58308BA8}"/>
              </a:ext>
            </a:extLst>
          </p:cNvPr>
          <p:cNvSpPr/>
          <p:nvPr/>
        </p:nvSpPr>
        <p:spPr>
          <a:xfrm>
            <a:off x="1532894" y="114299"/>
            <a:ext cx="9439905" cy="6629401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9880C06-0C3C-474F-8E5F-D86299AC33EB}"/>
              </a:ext>
            </a:extLst>
          </p:cNvPr>
          <p:cNvSpPr txBox="1"/>
          <p:nvPr/>
        </p:nvSpPr>
        <p:spPr>
          <a:xfrm>
            <a:off x="766172" y="1815725"/>
            <a:ext cx="82531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Step 5</a:t>
            </a:r>
          </a:p>
        </p:txBody>
      </p:sp>
      <p:pic>
        <p:nvPicPr>
          <p:cNvPr id="28" name="Picture 27" descr="A picture containing chart&#10;&#10;Description automatically generated">
            <a:extLst>
              <a:ext uri="{FF2B5EF4-FFF2-40B4-BE49-F238E27FC236}">
                <a16:creationId xmlns="" xmlns:a16="http://schemas.microsoft.com/office/drawing/2014/main" id="{75CD3D6C-5570-A24E-BF9F-483743129F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6834" y="4427129"/>
            <a:ext cx="1162272" cy="2218883"/>
          </a:xfrm>
          <a:prstGeom prst="rect">
            <a:avLst/>
          </a:prstGeom>
        </p:spPr>
      </p:pic>
      <p:pic>
        <p:nvPicPr>
          <p:cNvPr id="30" name="Picture 29" descr="Graphical user interface&#10;&#10;Description automatically generated with medium confidence">
            <a:extLst>
              <a:ext uri="{FF2B5EF4-FFF2-40B4-BE49-F238E27FC236}">
                <a16:creationId xmlns="" xmlns:a16="http://schemas.microsoft.com/office/drawing/2014/main" id="{5119DD1D-8570-6C4B-94C7-D1B692A836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8338" y="5239733"/>
            <a:ext cx="7183216" cy="139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01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Key Findings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3964D02-46B8-8E47-9E57-68B725227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There’s been encouraging progress on resilience so far. A clear community-based vision would provide framework for future investments.</a:t>
            </a:r>
          </a:p>
          <a:p>
            <a:r>
              <a:rPr lang="en-US" dirty="0"/>
              <a:t>There’s a growing understanding of hazards and assets. A standardized process to prioritize action and improve preparedness would create efficiency and improve resilience.</a:t>
            </a:r>
          </a:p>
          <a:p>
            <a:r>
              <a:rPr lang="en-US" dirty="0"/>
              <a:t>Climate threats will require expanding funding, investment, and institutional capacity (short-term and long-term).</a:t>
            </a:r>
          </a:p>
          <a:p>
            <a:r>
              <a:rPr lang="en-US" dirty="0"/>
              <a:t>Enhancing resilience and improving infrastructure has direct linkages to economic development.</a:t>
            </a:r>
          </a:p>
          <a:p>
            <a:r>
              <a:rPr lang="en-US" dirty="0"/>
              <a:t>Bourne has a strong economy, very strong financial management, and dedicated leadership. </a:t>
            </a:r>
            <a:r>
              <a:rPr lang="en-US" b="1" dirty="0"/>
              <a:t>Bourne</a:t>
            </a:r>
            <a:r>
              <a:rPr lang="en-US" dirty="0"/>
              <a:t> </a:t>
            </a:r>
            <a:r>
              <a:rPr lang="en-US" b="1" dirty="0"/>
              <a:t>is well-positioned for the resilience financing process.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6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Recommendations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E4C30280-608C-FB41-87BF-CD30859D03AF}"/>
              </a:ext>
            </a:extLst>
          </p:cNvPr>
          <p:cNvSpPr/>
          <p:nvPr/>
        </p:nvSpPr>
        <p:spPr>
          <a:xfrm>
            <a:off x="1197015" y="2383805"/>
            <a:ext cx="4166886" cy="376876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6075" indent="-277813">
              <a:spcBef>
                <a:spcPts val="400"/>
              </a:spcBef>
              <a:buFont typeface="Arial" panose="020B0604020202020204" pitchFamily="34" charset="0"/>
              <a:buChar char="•"/>
            </a:pPr>
            <a:endParaRPr lang="en-US" sz="100" dirty="0">
              <a:solidFill>
                <a:schemeClr val="tx1"/>
              </a:solidFill>
            </a:endParaRPr>
          </a:p>
          <a:p>
            <a:pPr marL="346075" indent="-277813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Build on MVP to create a community outreach plan that develops understanding of the changes that are needed for resilience vision </a:t>
            </a:r>
          </a:p>
          <a:p>
            <a:pPr marL="346075" indent="-277813"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Develop COOP Plans for all departments in the Town</a:t>
            </a:r>
          </a:p>
          <a:p>
            <a:pPr marL="346075" indent="-277813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Ensure community planning addresses resilience on all fronts (economic, environmental, social) </a:t>
            </a:r>
          </a:p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30ABE18-D372-C24C-B935-ABD8239270FC}"/>
              </a:ext>
            </a:extLst>
          </p:cNvPr>
          <p:cNvSpPr/>
          <p:nvPr/>
        </p:nvSpPr>
        <p:spPr>
          <a:xfrm>
            <a:off x="6828099" y="2383804"/>
            <a:ext cx="4166886" cy="376876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6075" indent="-266700"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Plan for and create a dedicated financing institution or enterprise program</a:t>
            </a:r>
          </a:p>
          <a:p>
            <a:pPr marL="822325" lvl="2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/>
                </a:solidFill>
              </a:rPr>
              <a:t>Directly connect resilience planning to infrastructure and economic development priorities</a:t>
            </a:r>
          </a:p>
          <a:p>
            <a:pPr marL="822325" lvl="2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/>
                </a:solidFill>
              </a:rPr>
              <a:t>Identify appropriate corporate structure</a:t>
            </a:r>
          </a:p>
          <a:p>
            <a:pPr marL="822325" lvl="3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/>
                </a:solidFill>
              </a:rPr>
              <a:t>Identify the most sufficient, stable, and equitable revenue streams</a:t>
            </a:r>
          </a:p>
          <a:p>
            <a:pPr marL="822325" lvl="3" indent="-285750">
              <a:spcBef>
                <a:spcPts val="400"/>
              </a:spcBef>
              <a:buFont typeface="Courier New" panose="02070309020205020404" pitchFamily="49" charset="0"/>
              <a:buChar char="o"/>
            </a:pPr>
            <a:r>
              <a:rPr lang="en-US" sz="1500" dirty="0">
                <a:solidFill>
                  <a:schemeClr val="tx1"/>
                </a:solidFill>
              </a:rPr>
              <a:t>Codify procurement policies (selection of competition, contract type, and payment structure, etc.)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109D4AC-AADD-0B40-934D-43670747E9D6}"/>
              </a:ext>
            </a:extLst>
          </p:cNvPr>
          <p:cNvSpPr/>
          <p:nvPr/>
        </p:nvSpPr>
        <p:spPr>
          <a:xfrm>
            <a:off x="1197014" y="1516487"/>
            <a:ext cx="4166887" cy="86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54A80"/>
                </a:solidFill>
              </a:rPr>
              <a:t>Part 1: </a:t>
            </a:r>
            <a:r>
              <a:rPr lang="en-US" sz="2000" b="1" i="1" dirty="0">
                <a:solidFill>
                  <a:srgbClr val="254A80"/>
                </a:solidFill>
              </a:rPr>
              <a:t>Defining Resilience, Assessing Risk, and Planning for the Future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54A343C0-EC2B-AC40-8ABB-E00DDDB81DF5}"/>
              </a:ext>
            </a:extLst>
          </p:cNvPr>
          <p:cNvSpPr/>
          <p:nvPr/>
        </p:nvSpPr>
        <p:spPr>
          <a:xfrm>
            <a:off x="6828099" y="1516487"/>
            <a:ext cx="4166887" cy="86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54A80"/>
                </a:solidFill>
              </a:rPr>
              <a:t>Part 2: </a:t>
            </a:r>
            <a:r>
              <a:rPr lang="en-US" sz="2000" b="1" i="1" dirty="0">
                <a:solidFill>
                  <a:srgbClr val="254A80"/>
                </a:solidFill>
              </a:rPr>
              <a:t>Creating a Resilient </a:t>
            </a:r>
            <a:br>
              <a:rPr lang="en-US" sz="2000" b="1" i="1" dirty="0">
                <a:solidFill>
                  <a:srgbClr val="254A80"/>
                </a:solidFill>
              </a:rPr>
            </a:br>
            <a:r>
              <a:rPr lang="en-US" sz="2000" b="1" i="1" dirty="0">
                <a:solidFill>
                  <a:srgbClr val="254A80"/>
                </a:solidFill>
              </a:rPr>
              <a:t>Financing System</a:t>
            </a:r>
          </a:p>
        </p:txBody>
      </p:sp>
    </p:spTree>
    <p:extLst>
      <p:ext uri="{BB962C8B-B14F-4D97-AF65-F5344CB8AC3E}">
        <p14:creationId xmlns:p14="http://schemas.microsoft.com/office/powerpoint/2010/main" val="179323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="" xmlns:a16="http://schemas.microsoft.com/office/drawing/2014/main" id="{EB1FFC46-6912-5F48-99A6-EBAE48F12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Conclusion &amp; Discussion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3964D02-46B8-8E47-9E57-68B725227A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000"/>
              </a:spcAft>
            </a:pPr>
            <a:r>
              <a:rPr lang="en-US" b="1" u="sng" dirty="0"/>
              <a:t>Recommended next step:</a:t>
            </a:r>
            <a:r>
              <a:rPr lang="en-US" b="1" dirty="0"/>
              <a:t> Establish an enterprise program to better position Bourne for the future </a:t>
            </a:r>
            <a:r>
              <a:rPr lang="en-US" i="1" dirty="0"/>
              <a:t>(no fiscal commitment yet)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spcAft>
                <a:spcPts val="1000"/>
              </a:spcAft>
            </a:pPr>
            <a:r>
              <a:rPr lang="en-US" dirty="0"/>
              <a:t>Bourne can be a leader on climate resilience planning and financing on Cape Cod and across Massachusetts. </a:t>
            </a:r>
          </a:p>
          <a:p>
            <a:pPr lvl="1">
              <a:spcAft>
                <a:spcPts val="1000"/>
              </a:spcAft>
            </a:pPr>
            <a:r>
              <a:rPr lang="en-US" dirty="0"/>
              <a:t>By prioritizing investments and dedicating revenue through a resilience financing system, the SNEP Network envisions Bourne attracting private and philanthropic capital, maintaining its bond rating, and leveraging additional state/federal funding. </a:t>
            </a:r>
          </a:p>
          <a:p>
            <a:pPr>
              <a:spcAft>
                <a:spcPts val="2000"/>
              </a:spcAft>
            </a:pPr>
            <a:r>
              <a:rPr lang="en-US" dirty="0"/>
              <a:t>Questions and feedback?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7A4FA23-9E0E-A342-B91F-3323A045A463}"/>
              </a:ext>
            </a:extLst>
          </p:cNvPr>
          <p:cNvSpPr/>
          <p:nvPr/>
        </p:nvSpPr>
        <p:spPr>
          <a:xfrm>
            <a:off x="0" y="0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D0C1ED9-DD4D-A44F-8D9A-46B57AF81CAC}"/>
              </a:ext>
            </a:extLst>
          </p:cNvPr>
          <p:cNvSpPr/>
          <p:nvPr/>
        </p:nvSpPr>
        <p:spPr>
          <a:xfrm>
            <a:off x="0" y="6556781"/>
            <a:ext cx="12192000" cy="301219"/>
          </a:xfrm>
          <a:prstGeom prst="rect">
            <a:avLst/>
          </a:prstGeom>
          <a:solidFill>
            <a:srgbClr val="CEE2A0"/>
          </a:solidFill>
          <a:ln>
            <a:solidFill>
              <a:srgbClr val="CEE2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2E5ACF7B-FCEC-A04B-85BC-61828CD71950}"/>
              </a:ext>
            </a:extLst>
          </p:cNvPr>
          <p:cNvSpPr/>
          <p:nvPr/>
        </p:nvSpPr>
        <p:spPr>
          <a:xfrm>
            <a:off x="0" y="6482080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2B85A9A8-3E9B-EA40-9919-9C4C34A538CF}"/>
              </a:ext>
            </a:extLst>
          </p:cNvPr>
          <p:cNvSpPr/>
          <p:nvPr/>
        </p:nvSpPr>
        <p:spPr>
          <a:xfrm>
            <a:off x="0" y="334875"/>
            <a:ext cx="12192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7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502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Courier New</vt:lpstr>
      <vt:lpstr>Tahoma</vt:lpstr>
      <vt:lpstr>Office Theme</vt:lpstr>
      <vt:lpstr>Project Overview:  SNEP Network &amp;  Town of Bourne, MA</vt:lpstr>
      <vt:lpstr>Project Summary</vt:lpstr>
      <vt:lpstr>PowerPoint Presentation</vt:lpstr>
      <vt:lpstr>Key Findings</vt:lpstr>
      <vt:lpstr>Recommendations</vt:lpstr>
      <vt:lpstr>Conclusion &amp;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Gray</dc:creator>
  <cp:lastModifiedBy>Rebello, Mary</cp:lastModifiedBy>
  <cp:revision>41</cp:revision>
  <dcterms:created xsi:type="dcterms:W3CDTF">2021-01-04T18:32:05Z</dcterms:created>
  <dcterms:modified xsi:type="dcterms:W3CDTF">2021-01-29T15:36:07Z</dcterms:modified>
</cp:coreProperties>
</file>