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69" r:id="rId3"/>
    <p:sldId id="270" r:id="rId4"/>
    <p:sldId id="274" r:id="rId5"/>
    <p:sldId id="272" r:id="rId6"/>
    <p:sldId id="256" r:id="rId7"/>
    <p:sldId id="276" r:id="rId8"/>
    <p:sldId id="277" r:id="rId9"/>
    <p:sldId id="283" r:id="rId10"/>
    <p:sldId id="262" r:id="rId11"/>
    <p:sldId id="257" r:id="rId12"/>
    <p:sldId id="264" r:id="rId13"/>
    <p:sldId id="261" r:id="rId14"/>
    <p:sldId id="263" r:id="rId15"/>
    <p:sldId id="258" r:id="rId16"/>
    <p:sldId id="278" r:id="rId17"/>
    <p:sldId id="260" r:id="rId18"/>
    <p:sldId id="265" r:id="rId19"/>
    <p:sldId id="266" r:id="rId20"/>
    <p:sldId id="267" r:id="rId21"/>
    <p:sldId id="27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1" d="100"/>
          <a:sy n="91" d="100"/>
        </p:scale>
        <p:origin x="63" y="3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A0AC-C20E-40C0-DAE7-87E61B31CE68}"/>
              </a:ext>
            </a:extLst>
          </p:cNvPr>
          <p:cNvSpPr>
            <a:spLocks noGrp="1"/>
          </p:cNvSpPr>
          <p:nvPr>
            <p:ph type="ctrTitle"/>
          </p:nvPr>
        </p:nvSpPr>
        <p:spPr>
          <a:xfrm>
            <a:off x="1524000" y="1122363"/>
            <a:ext cx="9217572" cy="3533720"/>
          </a:xfrm>
        </p:spPr>
        <p:txBody>
          <a:bodyPr>
            <a:normAutofit/>
          </a:bodyPr>
          <a:lstStyle/>
          <a:p>
            <a:r>
              <a:rPr lang="en-US" b="1" dirty="0">
                <a:solidFill>
                  <a:srgbClr val="0070C0"/>
                </a:solidFill>
              </a:rPr>
              <a:t>Impact of stormwater runoff from Wildwood Lane to </a:t>
            </a:r>
            <a:br>
              <a:rPr lang="en-US" b="1" dirty="0">
                <a:solidFill>
                  <a:srgbClr val="0070C0"/>
                </a:solidFill>
              </a:rPr>
            </a:br>
            <a:r>
              <a:rPr lang="en-US" b="1" dirty="0">
                <a:solidFill>
                  <a:srgbClr val="0070C0"/>
                </a:solidFill>
              </a:rPr>
              <a:t>7 Alpine Circle</a:t>
            </a:r>
          </a:p>
        </p:txBody>
      </p:sp>
      <p:sp>
        <p:nvSpPr>
          <p:cNvPr id="3" name="Subtitle 2">
            <a:extLst>
              <a:ext uri="{FF2B5EF4-FFF2-40B4-BE49-F238E27FC236}">
                <a16:creationId xmlns:a16="http://schemas.microsoft.com/office/drawing/2014/main" id="{6FE92A91-CFCA-6ACA-ECA1-89FF922783A5}"/>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306357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3801-C169-A961-749E-F2A881EC3D03}"/>
              </a:ext>
            </a:extLst>
          </p:cNvPr>
          <p:cNvSpPr>
            <a:spLocks noGrp="1"/>
          </p:cNvSpPr>
          <p:nvPr>
            <p:ph type="title"/>
          </p:nvPr>
        </p:nvSpPr>
        <p:spPr>
          <a:xfrm>
            <a:off x="838200" y="365125"/>
            <a:ext cx="5005552" cy="5883275"/>
          </a:xfrm>
        </p:spPr>
        <p:txBody>
          <a:bodyPr>
            <a:normAutofit/>
          </a:bodyPr>
          <a:lstStyle/>
          <a:p>
            <a:pPr algn="ctr"/>
            <a:r>
              <a:rPr lang="en-US" dirty="0">
                <a:ea typeface="Calibri Light"/>
                <a:cs typeface="Calibri Light"/>
              </a:rPr>
              <a:t>Significant storms producing stormwater runoff causing water and sediment coming from Wildwood Lane to cross Ocean Pines drive.</a:t>
            </a:r>
          </a:p>
        </p:txBody>
      </p:sp>
      <p:pic>
        <p:nvPicPr>
          <p:cNvPr id="4" name="Content Placeholder 3" descr="A tractor on the road&#10;&#10;Description automatically generated">
            <a:extLst>
              <a:ext uri="{FF2B5EF4-FFF2-40B4-BE49-F238E27FC236}">
                <a16:creationId xmlns:a16="http://schemas.microsoft.com/office/drawing/2014/main" id="{549499D6-44E5-0684-6A12-63601DE3AFBB}"/>
              </a:ext>
            </a:extLst>
          </p:cNvPr>
          <p:cNvPicPr>
            <a:picLocks noGrp="1" noChangeAspect="1"/>
          </p:cNvPicPr>
          <p:nvPr>
            <p:ph idx="1"/>
          </p:nvPr>
        </p:nvPicPr>
        <p:blipFill>
          <a:blip r:embed="rId2"/>
          <a:stretch>
            <a:fillRect/>
          </a:stretch>
        </p:blipFill>
        <p:spPr>
          <a:xfrm rot="5400000">
            <a:off x="5464939" y="938706"/>
            <a:ext cx="6730126" cy="5047594"/>
          </a:xfrm>
        </p:spPr>
      </p:pic>
    </p:spTree>
    <p:extLst>
      <p:ext uri="{BB962C8B-B14F-4D97-AF65-F5344CB8AC3E}">
        <p14:creationId xmlns:p14="http://schemas.microsoft.com/office/powerpoint/2010/main" val="300226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B5CB-F691-EB55-CCE8-5EC3FF1C6D2F}"/>
              </a:ext>
            </a:extLst>
          </p:cNvPr>
          <p:cNvSpPr>
            <a:spLocks noGrp="1"/>
          </p:cNvSpPr>
          <p:nvPr>
            <p:ph type="title"/>
          </p:nvPr>
        </p:nvSpPr>
        <p:spPr>
          <a:xfrm>
            <a:off x="260131" y="254766"/>
            <a:ext cx="4895193" cy="5394544"/>
          </a:xfrm>
        </p:spPr>
        <p:txBody>
          <a:bodyPr>
            <a:normAutofit/>
          </a:bodyPr>
          <a:lstStyle/>
          <a:p>
            <a:pPr algn="ctr"/>
            <a:r>
              <a:rPr lang="en-US" dirty="0">
                <a:ea typeface="Calibri Light"/>
                <a:cs typeface="Calibri Light"/>
              </a:rPr>
              <a:t>Water continues to flow across Ocean Pines Drive through the driveway and yard of 15 Ocean Pines Drive as seen here. </a:t>
            </a:r>
            <a:br>
              <a:rPr lang="en-US" dirty="0">
                <a:ea typeface="Calibri Light"/>
                <a:cs typeface="Calibri Light"/>
              </a:rPr>
            </a:br>
            <a:endParaRPr lang="en-US" dirty="0">
              <a:ea typeface="Calibri Light"/>
              <a:cs typeface="Calibri Light"/>
            </a:endParaRPr>
          </a:p>
        </p:txBody>
      </p:sp>
      <p:pic>
        <p:nvPicPr>
          <p:cNvPr id="4" name="Content Placeholder 3">
            <a:extLst>
              <a:ext uri="{FF2B5EF4-FFF2-40B4-BE49-F238E27FC236}">
                <a16:creationId xmlns:a16="http://schemas.microsoft.com/office/drawing/2014/main" id="{89E1350A-AFB0-3A22-562A-8836E49C5D79}"/>
              </a:ext>
            </a:extLst>
          </p:cNvPr>
          <p:cNvPicPr>
            <a:picLocks noGrp="1" noChangeAspect="1"/>
          </p:cNvPicPr>
          <p:nvPr>
            <p:ph idx="1"/>
          </p:nvPr>
        </p:nvPicPr>
        <p:blipFill>
          <a:blip r:embed="rId2"/>
          <a:stretch>
            <a:fillRect/>
          </a:stretch>
        </p:blipFill>
        <p:spPr>
          <a:xfrm>
            <a:off x="5341881" y="877094"/>
            <a:ext cx="6362955" cy="4772216"/>
          </a:xfrm>
        </p:spPr>
      </p:pic>
    </p:spTree>
    <p:extLst>
      <p:ext uri="{BB962C8B-B14F-4D97-AF65-F5344CB8AC3E}">
        <p14:creationId xmlns:p14="http://schemas.microsoft.com/office/powerpoint/2010/main" val="163493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BB2E-F12D-B9D2-E0A7-00CACE956D4C}"/>
              </a:ext>
            </a:extLst>
          </p:cNvPr>
          <p:cNvSpPr>
            <a:spLocks noGrp="1"/>
          </p:cNvSpPr>
          <p:nvPr>
            <p:ph type="title"/>
          </p:nvPr>
        </p:nvSpPr>
        <p:spPr/>
        <p:txBody>
          <a:bodyPr/>
          <a:lstStyle/>
          <a:p>
            <a:r>
              <a:rPr lang="en-US" dirty="0">
                <a:ea typeface="Calibri Light"/>
                <a:cs typeface="Calibri Light"/>
              </a:rPr>
              <a:t>Video of water gushing from Wildwood Lane down the driveway of 15 Ocean Pines Drive</a:t>
            </a:r>
            <a:endParaRPr lang="en-US" dirty="0"/>
          </a:p>
        </p:txBody>
      </p:sp>
      <p:pic>
        <p:nvPicPr>
          <p:cNvPr id="4" name="IMG_3502">
            <a:hlinkClick r:id="" action="ppaction://media"/>
            <a:extLst>
              <a:ext uri="{FF2B5EF4-FFF2-40B4-BE49-F238E27FC236}">
                <a16:creationId xmlns:a16="http://schemas.microsoft.com/office/drawing/2014/main" id="{DFA8CEC4-B6E5-0B18-E7DF-6CA6D03AF2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4773" y="1671204"/>
            <a:ext cx="6698288" cy="4653395"/>
          </a:xfrm>
          <a:prstGeom prst="rect">
            <a:avLst/>
          </a:prstGeom>
        </p:spPr>
      </p:pic>
    </p:spTree>
    <p:extLst>
      <p:ext uri="{BB962C8B-B14F-4D97-AF65-F5344CB8AC3E}">
        <p14:creationId xmlns:p14="http://schemas.microsoft.com/office/powerpoint/2010/main" val="3865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9EC76-9617-FC86-DB4F-82DB2FCF993A}"/>
              </a:ext>
            </a:extLst>
          </p:cNvPr>
          <p:cNvSpPr>
            <a:spLocks noGrp="1"/>
          </p:cNvSpPr>
          <p:nvPr>
            <p:ph type="title"/>
          </p:nvPr>
        </p:nvSpPr>
        <p:spPr>
          <a:xfrm>
            <a:off x="838200" y="728662"/>
            <a:ext cx="3785513" cy="3920611"/>
          </a:xfrm>
          <a:noFill/>
        </p:spPr>
        <p:txBody>
          <a:bodyPr vert="horz" lIns="91440" tIns="45720" rIns="91440" bIns="45720" rtlCol="0" anchor="b">
            <a:normAutofit/>
          </a:bodyPr>
          <a:lstStyle/>
          <a:p>
            <a:r>
              <a:rPr lang="en-US" sz="3600" dirty="0"/>
              <a:t>View from Ocean Pines Drive of the sediment washout from Wildwood Lane to 15 Ocean Pines Drive.</a:t>
            </a:r>
          </a:p>
        </p:txBody>
      </p:sp>
      <p:pic>
        <p:nvPicPr>
          <p:cNvPr id="4" name="Content Placeholder 3" descr="A house with trees and a white van&#10;&#10;Description automatically generated">
            <a:extLst>
              <a:ext uri="{FF2B5EF4-FFF2-40B4-BE49-F238E27FC236}">
                <a16:creationId xmlns:a16="http://schemas.microsoft.com/office/drawing/2014/main" id="{F2A3F52C-3BF5-BCAE-6D67-87A6DA3DF909}"/>
              </a:ext>
            </a:extLst>
          </p:cNvPr>
          <p:cNvPicPr>
            <a:picLocks noGrp="1" noChangeAspect="1"/>
          </p:cNvPicPr>
          <p:nvPr>
            <p:ph idx="1"/>
          </p:nvPr>
        </p:nvPicPr>
        <p:blipFill rotWithShape="1">
          <a:blip r:embed="rId2"/>
          <a:srcRect l="9617" r="18772" b="1"/>
          <a:stretch/>
        </p:blipFill>
        <p:spPr>
          <a:xfrm rot="5400000">
            <a:off x="5171752" y="-162247"/>
            <a:ext cx="6858000" cy="7182495"/>
          </a:xfrm>
          <a:prstGeom prst="rect">
            <a:avLst/>
          </a:prstGeom>
        </p:spPr>
      </p:pic>
    </p:spTree>
    <p:extLst>
      <p:ext uri="{BB962C8B-B14F-4D97-AF65-F5344CB8AC3E}">
        <p14:creationId xmlns:p14="http://schemas.microsoft.com/office/powerpoint/2010/main" val="2942523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5106-8AFB-DB47-26E1-270B98039FCA}"/>
              </a:ext>
            </a:extLst>
          </p:cNvPr>
          <p:cNvSpPr>
            <a:spLocks noGrp="1"/>
          </p:cNvSpPr>
          <p:nvPr>
            <p:ph type="title"/>
          </p:nvPr>
        </p:nvSpPr>
        <p:spPr>
          <a:xfrm>
            <a:off x="7089228" y="630619"/>
            <a:ext cx="4198884" cy="5355022"/>
          </a:xfrm>
        </p:spPr>
        <p:txBody>
          <a:bodyPr>
            <a:normAutofit fontScale="90000"/>
          </a:bodyPr>
          <a:lstStyle/>
          <a:p>
            <a:pPr algn="ctr"/>
            <a:r>
              <a:rPr lang="en-US" dirty="0">
                <a:ea typeface="Calibri Light"/>
                <a:cs typeface="Calibri Light"/>
              </a:rPr>
              <a:t>View from the bottom of the driveway of 15 Ocean Pines Driveway of the sediment wash out coming from Wildwood Lane. </a:t>
            </a:r>
            <a:br>
              <a:rPr lang="en-US" dirty="0">
                <a:ea typeface="Calibri Light"/>
                <a:cs typeface="Calibri Light"/>
              </a:rPr>
            </a:br>
            <a:endParaRPr lang="en-US" dirty="0"/>
          </a:p>
        </p:txBody>
      </p:sp>
      <p:pic>
        <p:nvPicPr>
          <p:cNvPr id="4" name="Content Placeholder 3" descr="A wet road with a fence and grass&#10;&#10;Description automatically generated">
            <a:extLst>
              <a:ext uri="{FF2B5EF4-FFF2-40B4-BE49-F238E27FC236}">
                <a16:creationId xmlns:a16="http://schemas.microsoft.com/office/drawing/2014/main" id="{0ACF2B22-9837-187F-012B-6C3CF54BF0A7}"/>
              </a:ext>
            </a:extLst>
          </p:cNvPr>
          <p:cNvPicPr>
            <a:picLocks noGrp="1" noChangeAspect="1"/>
          </p:cNvPicPr>
          <p:nvPr>
            <p:ph idx="1"/>
          </p:nvPr>
        </p:nvPicPr>
        <p:blipFill>
          <a:blip r:embed="rId2"/>
          <a:stretch>
            <a:fillRect/>
          </a:stretch>
        </p:blipFill>
        <p:spPr>
          <a:xfrm rot="5400000">
            <a:off x="495725" y="863650"/>
            <a:ext cx="5852243" cy="5516472"/>
          </a:xfrm>
        </p:spPr>
      </p:pic>
    </p:spTree>
    <p:extLst>
      <p:ext uri="{BB962C8B-B14F-4D97-AF65-F5344CB8AC3E}">
        <p14:creationId xmlns:p14="http://schemas.microsoft.com/office/powerpoint/2010/main" val="405009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394F-6104-39B2-B70E-0A6A747E65B4}"/>
              </a:ext>
            </a:extLst>
          </p:cNvPr>
          <p:cNvSpPr>
            <a:spLocks noGrp="1"/>
          </p:cNvSpPr>
          <p:nvPr>
            <p:ph type="title"/>
          </p:nvPr>
        </p:nvSpPr>
        <p:spPr>
          <a:xfrm>
            <a:off x="838200" y="365125"/>
            <a:ext cx="4070131" cy="4800709"/>
          </a:xfrm>
        </p:spPr>
        <p:txBody>
          <a:bodyPr>
            <a:noAutofit/>
          </a:bodyPr>
          <a:lstStyle/>
          <a:p>
            <a:pPr algn="ctr"/>
            <a:r>
              <a:rPr lang="en-US" sz="3600" b="1" dirty="0">
                <a:ea typeface="Calibri Light"/>
                <a:cs typeface="Calibri Light"/>
              </a:rPr>
              <a:t>Picture provided by our neighbor at 6 Alpine Circle of the water flowing through fence behind 15 Ocean Pines into 6 Alpine Circle</a:t>
            </a:r>
            <a:endParaRPr lang="en-US" sz="3600" b="1" dirty="0"/>
          </a:p>
        </p:txBody>
      </p:sp>
      <p:pic>
        <p:nvPicPr>
          <p:cNvPr id="4" name="Content Placeholder 3" descr="A window with trees and a house&#10;&#10;Description automatically generated">
            <a:extLst>
              <a:ext uri="{FF2B5EF4-FFF2-40B4-BE49-F238E27FC236}">
                <a16:creationId xmlns:a16="http://schemas.microsoft.com/office/drawing/2014/main" id="{BE7D2038-D6DF-CD3C-AE35-204823948D47}"/>
              </a:ext>
            </a:extLst>
          </p:cNvPr>
          <p:cNvPicPr>
            <a:picLocks noGrp="1" noChangeAspect="1"/>
          </p:cNvPicPr>
          <p:nvPr>
            <p:ph idx="1"/>
          </p:nvPr>
        </p:nvPicPr>
        <p:blipFill>
          <a:blip r:embed="rId2"/>
          <a:stretch>
            <a:fillRect/>
          </a:stretch>
        </p:blipFill>
        <p:spPr>
          <a:xfrm>
            <a:off x="4861727" y="809295"/>
            <a:ext cx="6936828" cy="5570484"/>
          </a:xfrm>
        </p:spPr>
      </p:pic>
    </p:spTree>
    <p:extLst>
      <p:ext uri="{BB962C8B-B14F-4D97-AF65-F5344CB8AC3E}">
        <p14:creationId xmlns:p14="http://schemas.microsoft.com/office/powerpoint/2010/main" val="141735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D857-A3FA-FBDB-B2A9-087C3EF8279A}"/>
              </a:ext>
            </a:extLst>
          </p:cNvPr>
          <p:cNvSpPr>
            <a:spLocks noGrp="1"/>
          </p:cNvSpPr>
          <p:nvPr>
            <p:ph type="title"/>
          </p:nvPr>
        </p:nvSpPr>
        <p:spPr/>
        <p:txBody>
          <a:bodyPr/>
          <a:lstStyle/>
          <a:p>
            <a:pPr algn="ctr"/>
            <a:r>
              <a:rPr lang="en-US" b="1" dirty="0"/>
              <a:t>Impact of stormwater runoff on 4 Alpine Circle from Ocean Pines Condominiums</a:t>
            </a:r>
          </a:p>
        </p:txBody>
      </p:sp>
      <p:sp>
        <p:nvSpPr>
          <p:cNvPr id="3" name="Text Placeholder 2">
            <a:extLst>
              <a:ext uri="{FF2B5EF4-FFF2-40B4-BE49-F238E27FC236}">
                <a16:creationId xmlns:a16="http://schemas.microsoft.com/office/drawing/2014/main" id="{9BACBEFE-1224-0A6A-329C-9278224D2224}"/>
              </a:ext>
            </a:extLst>
          </p:cNvPr>
          <p:cNvSpPr>
            <a:spLocks noGrp="1"/>
          </p:cNvSpPr>
          <p:nvPr>
            <p:ph type="body" idx="1"/>
          </p:nvPr>
        </p:nvSpPr>
        <p:spPr/>
        <p:txBody>
          <a:bodyPr/>
          <a:lstStyle/>
          <a:p>
            <a:r>
              <a:rPr lang="en-US" dirty="0"/>
              <a:t>Statement from resident at 4 Alpine Circle:</a:t>
            </a:r>
          </a:p>
        </p:txBody>
      </p:sp>
      <p:sp>
        <p:nvSpPr>
          <p:cNvPr id="4" name="Content Placeholder 3">
            <a:extLst>
              <a:ext uri="{FF2B5EF4-FFF2-40B4-BE49-F238E27FC236}">
                <a16:creationId xmlns:a16="http://schemas.microsoft.com/office/drawing/2014/main" id="{AF4F5A94-6C9E-8933-4C1E-3F0075A47E7E}"/>
              </a:ext>
            </a:extLst>
          </p:cNvPr>
          <p:cNvSpPr>
            <a:spLocks noGrp="1"/>
          </p:cNvSpPr>
          <p:nvPr>
            <p:ph sz="half" idx="2"/>
          </p:nvPr>
        </p:nvSpPr>
        <p:spPr/>
        <p:txBody>
          <a:bodyPr>
            <a:normAutofit lnSpcReduction="10000"/>
          </a:bodyPr>
          <a:lstStyle/>
          <a:p>
            <a:pPr marL="0" indent="0">
              <a:buNone/>
            </a:pPr>
            <a:r>
              <a:rPr lang="en-US" sz="1600" b="0" i="0" dirty="0">
                <a:solidFill>
                  <a:srgbClr val="222222"/>
                </a:solidFill>
                <a:effectLst/>
                <a:latin typeface="Arial" panose="020B0604020202020204" pitchFamily="34" charset="0"/>
              </a:rPr>
              <a:t>“Since development of the condos on Wildwood Lane, I have experienced flooding around my shed and in my side yard.  Whenever there is a hard rainfall the water from Wildwood Lane pours down the driveway of my neighbors house on 15 Ocean Pines Drive, which is directly across from Wildwood Lane, and into my side yard at 4 Alpine Circle.  The water floods the area around my shed and side lawn.  I need to wait until the water recedes to access my shed.  I am worried about the damage to both my shed and fence from the continual water flow and flooding.  The water then continues to make its way from my yard to my neighbors home at 7 Alpine Circle and has caused extensive damaging floods numerous times. </a:t>
            </a:r>
            <a:br>
              <a:rPr lang="en-US" sz="1600" dirty="0"/>
            </a:br>
            <a:r>
              <a:rPr lang="en-US" sz="1600" b="0" i="0" dirty="0">
                <a:solidFill>
                  <a:srgbClr val="222222"/>
                </a:solidFill>
                <a:effectLst/>
                <a:latin typeface="Arial" panose="020B0604020202020204" pitchFamily="34" charset="0"/>
              </a:rPr>
              <a:t>Corrective measures should be taken by the condo developer to address the drainage issues that are impacting the residents of Ocean Pines Drive and Alpine Circle.”</a:t>
            </a:r>
            <a:endParaRPr lang="en-US" sz="1600" dirty="0"/>
          </a:p>
        </p:txBody>
      </p:sp>
      <p:sp>
        <p:nvSpPr>
          <p:cNvPr id="5" name="Text Placeholder 4">
            <a:extLst>
              <a:ext uri="{FF2B5EF4-FFF2-40B4-BE49-F238E27FC236}">
                <a16:creationId xmlns:a16="http://schemas.microsoft.com/office/drawing/2014/main" id="{B3A31D94-388F-A5A8-BB6D-1DCEF02F52E2}"/>
              </a:ext>
            </a:extLst>
          </p:cNvPr>
          <p:cNvSpPr>
            <a:spLocks noGrp="1"/>
          </p:cNvSpPr>
          <p:nvPr>
            <p:ph type="body" sz="quarter" idx="3"/>
          </p:nvPr>
        </p:nvSpPr>
        <p:spPr/>
        <p:txBody>
          <a:bodyPr/>
          <a:lstStyle/>
          <a:p>
            <a:pPr algn="ctr"/>
            <a:r>
              <a:rPr lang="en-US" dirty="0"/>
              <a:t>Flooded shed and sediment from Ocean Pines Condominiums</a:t>
            </a:r>
          </a:p>
        </p:txBody>
      </p:sp>
      <p:pic>
        <p:nvPicPr>
          <p:cNvPr id="8" name="Content Placeholder 7" descr="A house with a flooded area&#10;&#10;Description automatically generated with medium confidence">
            <a:extLst>
              <a:ext uri="{FF2B5EF4-FFF2-40B4-BE49-F238E27FC236}">
                <a16:creationId xmlns:a16="http://schemas.microsoft.com/office/drawing/2014/main" id="{45244198-B04D-8D27-0DBA-E5FADF109059}"/>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6921500" y="2965648"/>
            <a:ext cx="3684588" cy="2763441"/>
          </a:xfrm>
        </p:spPr>
      </p:pic>
    </p:spTree>
    <p:extLst>
      <p:ext uri="{BB962C8B-B14F-4D97-AF65-F5344CB8AC3E}">
        <p14:creationId xmlns:p14="http://schemas.microsoft.com/office/powerpoint/2010/main" val="407078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DD89-6A59-2318-CCA4-5032D58E8647}"/>
              </a:ext>
            </a:extLst>
          </p:cNvPr>
          <p:cNvSpPr>
            <a:spLocks noGrp="1"/>
          </p:cNvSpPr>
          <p:nvPr>
            <p:ph type="title"/>
          </p:nvPr>
        </p:nvSpPr>
        <p:spPr>
          <a:xfrm>
            <a:off x="430925" y="741391"/>
            <a:ext cx="3901590" cy="3636168"/>
          </a:xfrm>
        </p:spPr>
        <p:txBody>
          <a:bodyPr anchor="b">
            <a:normAutofit fontScale="90000"/>
          </a:bodyPr>
          <a:lstStyle/>
          <a:p>
            <a:pPr algn="ctr"/>
            <a:r>
              <a:rPr lang="en-US" sz="3600" b="1" dirty="0">
                <a:ea typeface="Calibri Light"/>
                <a:cs typeface="Calibri Light"/>
              </a:rPr>
              <a:t>Picture provided by neighbor at 5 Alpine Circle of water and sediment flowing from Wildwood through 4 and 6 Alpine Circle to 7 Alpine Circle</a:t>
            </a:r>
          </a:p>
        </p:txBody>
      </p:sp>
      <p:pic>
        <p:nvPicPr>
          <p:cNvPr id="4" name="Content Placeholder 3" descr="A flooded road with a parking meter and traffic cones&#10;&#10;Description automatically generated">
            <a:extLst>
              <a:ext uri="{FF2B5EF4-FFF2-40B4-BE49-F238E27FC236}">
                <a16:creationId xmlns:a16="http://schemas.microsoft.com/office/drawing/2014/main" id="{FAA90113-A22D-747F-92D0-0CFAB020AC9F}"/>
              </a:ext>
            </a:extLst>
          </p:cNvPr>
          <p:cNvPicPr>
            <a:picLocks noChangeAspect="1"/>
          </p:cNvPicPr>
          <p:nvPr/>
        </p:nvPicPr>
        <p:blipFill rotWithShape="1">
          <a:blip r:embed="rId2"/>
          <a:srcRect l="1816" r="20480"/>
          <a:stretch/>
        </p:blipFill>
        <p:spPr>
          <a:xfrm>
            <a:off x="4525253" y="10"/>
            <a:ext cx="7666746" cy="6857990"/>
          </a:xfrm>
          <a:prstGeom prst="rect">
            <a:avLst/>
          </a:prstGeom>
        </p:spPr>
      </p:pic>
      <p:grpSp>
        <p:nvGrpSpPr>
          <p:cNvPr id="11" name="Group 10">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319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D532-90C9-5A9A-845F-55732BBF88B9}"/>
              </a:ext>
            </a:extLst>
          </p:cNvPr>
          <p:cNvSpPr>
            <a:spLocks noGrp="1"/>
          </p:cNvSpPr>
          <p:nvPr>
            <p:ph type="title"/>
          </p:nvPr>
        </p:nvSpPr>
        <p:spPr>
          <a:xfrm>
            <a:off x="8096251" y="714621"/>
            <a:ext cx="3445167" cy="3901454"/>
          </a:xfrm>
        </p:spPr>
        <p:txBody>
          <a:bodyPr vert="horz" lIns="91440" tIns="45720" rIns="91440" bIns="45720" rtlCol="0" anchor="t">
            <a:normAutofit/>
          </a:bodyPr>
          <a:lstStyle/>
          <a:p>
            <a:pPr algn="ctr"/>
            <a:r>
              <a:rPr lang="en-US" sz="3200" b="1" dirty="0"/>
              <a:t>Picture provided by neighbor at 9 Alpine Circle of flooding between 9 and 7 Alpine Circle during most recent flood on September 10</a:t>
            </a:r>
            <a:r>
              <a:rPr lang="en-US" sz="3200" b="1" baseline="30000" dirty="0"/>
              <a:t>th</a:t>
            </a:r>
            <a:r>
              <a:rPr lang="en-US" sz="3200" b="1" dirty="0"/>
              <a:t>.</a:t>
            </a:r>
          </a:p>
        </p:txBody>
      </p:sp>
      <p:pic>
        <p:nvPicPr>
          <p:cNvPr id="4" name="Content Placeholder 3" descr="A flooded street with cars and trees&#10;&#10;Description automatically generated">
            <a:extLst>
              <a:ext uri="{FF2B5EF4-FFF2-40B4-BE49-F238E27FC236}">
                <a16:creationId xmlns:a16="http://schemas.microsoft.com/office/drawing/2014/main" id="{C259901B-BA16-C915-FC16-B0B5A2C2CC33}"/>
              </a:ext>
            </a:extLst>
          </p:cNvPr>
          <p:cNvPicPr>
            <a:picLocks noGrp="1" noChangeAspect="1"/>
          </p:cNvPicPr>
          <p:nvPr>
            <p:ph idx="1"/>
          </p:nvPr>
        </p:nvPicPr>
        <p:blipFill rotWithShape="1">
          <a:blip r:embed="rId2"/>
          <a:srcRect r="1" b="32113"/>
          <a:stretch/>
        </p:blipFill>
        <p:spPr>
          <a:xfrm>
            <a:off x="20" y="-3"/>
            <a:ext cx="7576437" cy="6857993"/>
          </a:xfrm>
          <a:prstGeom prst="rect">
            <a:avLst/>
          </a:prstGeom>
        </p:spPr>
      </p:pic>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518188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800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849D-C3C3-51EF-2C89-C3E36FDFF45E}"/>
              </a:ext>
            </a:extLst>
          </p:cNvPr>
          <p:cNvSpPr>
            <a:spLocks noGrp="1"/>
          </p:cNvSpPr>
          <p:nvPr>
            <p:ph type="title"/>
          </p:nvPr>
        </p:nvSpPr>
        <p:spPr>
          <a:xfrm>
            <a:off x="8079978" y="741391"/>
            <a:ext cx="3369234" cy="3724731"/>
          </a:xfrm>
        </p:spPr>
        <p:txBody>
          <a:bodyPr anchor="b">
            <a:normAutofit fontScale="90000"/>
          </a:bodyPr>
          <a:lstStyle/>
          <a:p>
            <a:pPr algn="ctr"/>
            <a:r>
              <a:rPr lang="en-US" sz="2700" b="1" dirty="0">
                <a:ea typeface="Calibri Light"/>
                <a:cs typeface="Calibri Light"/>
              </a:rPr>
              <a:t>Picture taken shortly after the flooding occurred on September 10, 2023 showing the wash out from the construction site of Ocean Pines Condominiums into the sidewalk and on Ocean Pines Drive.</a:t>
            </a:r>
            <a:endParaRPr lang="en-US" sz="2700" b="1" dirty="0"/>
          </a:p>
        </p:txBody>
      </p:sp>
      <p:pic>
        <p:nvPicPr>
          <p:cNvPr id="4" name="Content Placeholder 3" descr="A fallen tree in a dirt road&#10;&#10;Description automatically generated">
            <a:extLst>
              <a:ext uri="{FF2B5EF4-FFF2-40B4-BE49-F238E27FC236}">
                <a16:creationId xmlns:a16="http://schemas.microsoft.com/office/drawing/2014/main" id="{16834EDC-CF81-E9A9-F1E8-B44E6EF79238}"/>
              </a:ext>
            </a:extLst>
          </p:cNvPr>
          <p:cNvPicPr>
            <a:picLocks noChangeAspect="1"/>
          </p:cNvPicPr>
          <p:nvPr/>
        </p:nvPicPr>
        <p:blipFill rotWithShape="1">
          <a:blip r:embed="rId2"/>
          <a:srcRect l="15544" r="3635"/>
          <a:stretch/>
        </p:blipFill>
        <p:spPr>
          <a:xfrm>
            <a:off x="20" y="10"/>
            <a:ext cx="7390243" cy="6857990"/>
          </a:xfrm>
          <a:prstGeom prst="rect">
            <a:avLst/>
          </a:prstGeom>
        </p:spPr>
      </p:pic>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54489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8067-A8A0-B107-AE95-BB4F141EF845}"/>
              </a:ext>
            </a:extLst>
          </p:cNvPr>
          <p:cNvSpPr>
            <a:spLocks noGrp="1"/>
          </p:cNvSpPr>
          <p:nvPr>
            <p:ph type="title"/>
          </p:nvPr>
        </p:nvSpPr>
        <p:spPr>
          <a:xfrm>
            <a:off x="926443" y="576263"/>
            <a:ext cx="10515600" cy="2852737"/>
          </a:xfrm>
        </p:spPr>
        <p:txBody>
          <a:bodyPr/>
          <a:lstStyle/>
          <a:p>
            <a:pPr algn="ctr"/>
            <a:r>
              <a:rPr lang="en-US" b="1" dirty="0">
                <a:solidFill>
                  <a:srgbClr val="0070C0"/>
                </a:solidFill>
              </a:rPr>
              <a:t>FOUR CATASTROPHIC FLOODS SINCE SEPTEMBER 2021</a:t>
            </a:r>
          </a:p>
        </p:txBody>
      </p:sp>
      <p:sp>
        <p:nvSpPr>
          <p:cNvPr id="3" name="Text Placeholder 2">
            <a:extLst>
              <a:ext uri="{FF2B5EF4-FFF2-40B4-BE49-F238E27FC236}">
                <a16:creationId xmlns:a16="http://schemas.microsoft.com/office/drawing/2014/main" id="{9B1B427D-B38F-9741-F96E-FCD90AB203FE}"/>
              </a:ext>
            </a:extLst>
          </p:cNvPr>
          <p:cNvSpPr>
            <a:spLocks noGrp="1"/>
          </p:cNvSpPr>
          <p:nvPr>
            <p:ph type="body" idx="1"/>
          </p:nvPr>
        </p:nvSpPr>
        <p:spPr>
          <a:xfrm>
            <a:off x="838200" y="3848484"/>
            <a:ext cx="10515600" cy="2547061"/>
          </a:xfrm>
        </p:spPr>
        <p:txBody>
          <a:bodyPr>
            <a:normAutofit/>
          </a:bodyPr>
          <a:lstStyle/>
          <a:p>
            <a:pPr algn="ctr"/>
            <a:r>
              <a:rPr lang="en-US" sz="3600" dirty="0">
                <a:solidFill>
                  <a:srgbClr val="FF0000"/>
                </a:solidFill>
              </a:rPr>
              <a:t>September 2, 2021</a:t>
            </a:r>
          </a:p>
          <a:p>
            <a:pPr algn="ctr"/>
            <a:r>
              <a:rPr lang="en-US" sz="3600" dirty="0">
                <a:solidFill>
                  <a:srgbClr val="FF0000"/>
                </a:solidFill>
              </a:rPr>
              <a:t>August 2, 2022</a:t>
            </a:r>
          </a:p>
          <a:p>
            <a:pPr algn="ctr"/>
            <a:r>
              <a:rPr lang="en-US" sz="3600" dirty="0">
                <a:solidFill>
                  <a:srgbClr val="FF0000"/>
                </a:solidFill>
              </a:rPr>
              <a:t>August 3, 2022</a:t>
            </a:r>
          </a:p>
          <a:p>
            <a:pPr algn="ctr"/>
            <a:r>
              <a:rPr lang="en-US" sz="3600" dirty="0">
                <a:solidFill>
                  <a:srgbClr val="FF0000"/>
                </a:solidFill>
              </a:rPr>
              <a:t>September 10, 2023</a:t>
            </a:r>
            <a:endParaRPr lang="en-US" dirty="0">
              <a:solidFill>
                <a:srgbClr val="FF0000"/>
              </a:solidFill>
            </a:endParaRPr>
          </a:p>
        </p:txBody>
      </p:sp>
    </p:spTree>
    <p:extLst>
      <p:ext uri="{BB962C8B-B14F-4D97-AF65-F5344CB8AC3E}">
        <p14:creationId xmlns:p14="http://schemas.microsoft.com/office/powerpoint/2010/main" val="372899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609E-89E6-E7E5-11C4-DC64A652C99C}"/>
              </a:ext>
            </a:extLst>
          </p:cNvPr>
          <p:cNvSpPr>
            <a:spLocks noGrp="1"/>
          </p:cNvSpPr>
          <p:nvPr>
            <p:ph type="title"/>
          </p:nvPr>
        </p:nvSpPr>
        <p:spPr>
          <a:xfrm>
            <a:off x="838200" y="365125"/>
            <a:ext cx="10515600" cy="640715"/>
          </a:xfrm>
        </p:spPr>
        <p:txBody>
          <a:bodyPr>
            <a:normAutofit fontScale="90000"/>
          </a:bodyPr>
          <a:lstStyle/>
          <a:p>
            <a:pPr algn="ctr"/>
            <a:r>
              <a:rPr lang="en-US" dirty="0">
                <a:solidFill>
                  <a:srgbClr val="0070C0"/>
                </a:solidFill>
              </a:rPr>
              <a:t>Complaints filed with the Town of </a:t>
            </a:r>
            <a:r>
              <a:rPr lang="en-US" dirty="0" err="1">
                <a:solidFill>
                  <a:srgbClr val="0070C0"/>
                </a:solidFill>
              </a:rPr>
              <a:t>Bourne</a:t>
            </a:r>
            <a:endParaRPr lang="en-US" dirty="0">
              <a:solidFill>
                <a:srgbClr val="0070C0"/>
              </a:solidFill>
            </a:endParaRPr>
          </a:p>
        </p:txBody>
      </p:sp>
      <p:sp>
        <p:nvSpPr>
          <p:cNvPr id="12" name="Content Placeholder 11">
            <a:extLst>
              <a:ext uri="{FF2B5EF4-FFF2-40B4-BE49-F238E27FC236}">
                <a16:creationId xmlns:a16="http://schemas.microsoft.com/office/drawing/2014/main" id="{384A6E4A-9926-54D0-0633-D6967C8E9E3E}"/>
              </a:ext>
            </a:extLst>
          </p:cNvPr>
          <p:cNvSpPr>
            <a:spLocks noGrp="1"/>
          </p:cNvSpPr>
          <p:nvPr>
            <p:ph idx="1"/>
          </p:nvPr>
        </p:nvSpPr>
        <p:spPr>
          <a:xfrm>
            <a:off x="838200" y="1005840"/>
            <a:ext cx="10515600" cy="5176754"/>
          </a:xfrm>
        </p:spPr>
        <p:txBody>
          <a:bodyPr>
            <a:normAutofit lnSpcReduction="10000"/>
          </a:bodyPr>
          <a:lstStyle/>
          <a:p>
            <a:pPr marL="514350" indent="-514350">
              <a:buFont typeface="+mj-lt"/>
              <a:buAutoNum type="arabicPeriod"/>
            </a:pPr>
            <a:r>
              <a:rPr lang="en-US" sz="2400" dirty="0"/>
              <a:t>Original complaint filed September 2021 by phone to the building inspection office with concerns of water coming from Ocean Pines.</a:t>
            </a:r>
          </a:p>
          <a:p>
            <a:pPr marL="457200" lvl="1" indent="0">
              <a:buNone/>
            </a:pPr>
            <a:r>
              <a:rPr lang="en-US" dirty="0">
                <a:solidFill>
                  <a:srgbClr val="FF0000"/>
                </a:solidFill>
              </a:rPr>
              <a:t>Response by Town Engineer the developers of Ocean Pines were fulfilling their requirements.</a:t>
            </a:r>
          </a:p>
          <a:p>
            <a:pPr marL="514350" indent="-514350">
              <a:buFont typeface="+mj-lt"/>
              <a:buAutoNum type="arabicPeriod"/>
            </a:pPr>
            <a:r>
              <a:rPr lang="en-US" sz="2400" dirty="0"/>
              <a:t>Second complaint filed August 2022 via phone calls to Building Inspector and Town Engineer.</a:t>
            </a:r>
          </a:p>
          <a:p>
            <a:pPr marL="457200" lvl="1" indent="0">
              <a:buNone/>
            </a:pPr>
            <a:r>
              <a:rPr lang="en-US" dirty="0">
                <a:solidFill>
                  <a:srgbClr val="FF0000"/>
                </a:solidFill>
              </a:rPr>
              <a:t>Determination that Ocean Pines Condominiums had burlap bags blocking the drains, the basins were above grade and filled with sediment resulting in the basins not taking in any water.</a:t>
            </a:r>
          </a:p>
          <a:p>
            <a:pPr marL="514350" indent="-514350">
              <a:buFont typeface="+mj-lt"/>
              <a:buAutoNum type="arabicPeriod"/>
            </a:pPr>
            <a:r>
              <a:rPr lang="en-US" sz="2400" dirty="0"/>
              <a:t>Follow up emails to Building Inspector on July 10 &amp; 18, 2023 expressing concerns about the upcoming rainy season requesting reassurance that the developers at Ocean Pines Condominiums were fulfilling their requirements with modifications to their drainage system.</a:t>
            </a:r>
          </a:p>
          <a:p>
            <a:pPr marL="514350" indent="-514350">
              <a:buFont typeface="+mj-lt"/>
              <a:buAutoNum type="arabicPeriod"/>
            </a:pPr>
            <a:r>
              <a:rPr lang="en-US" sz="2400" dirty="0"/>
              <a:t>Third complaint filed September 11, 2023 after most recent flood and requested action be taken against the Ocean Pines Condominium Developers.</a:t>
            </a:r>
          </a:p>
          <a:p>
            <a:pPr marL="514350" indent="-514350">
              <a:buFont typeface="+mj-lt"/>
              <a:buAutoNum type="arabicPeriod"/>
            </a:pPr>
            <a:endParaRPr lang="en-US" dirty="0"/>
          </a:p>
        </p:txBody>
      </p:sp>
    </p:spTree>
    <p:extLst>
      <p:ext uri="{BB962C8B-B14F-4D97-AF65-F5344CB8AC3E}">
        <p14:creationId xmlns:p14="http://schemas.microsoft.com/office/powerpoint/2010/main" val="485064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88B4-3E76-9F2C-4036-C6FB0565EE64}"/>
              </a:ext>
            </a:extLst>
          </p:cNvPr>
          <p:cNvSpPr>
            <a:spLocks noGrp="1"/>
          </p:cNvSpPr>
          <p:nvPr>
            <p:ph type="ctrTitle"/>
          </p:nvPr>
        </p:nvSpPr>
        <p:spPr>
          <a:xfrm>
            <a:off x="1524000" y="1122363"/>
            <a:ext cx="9144000" cy="932631"/>
          </a:xfrm>
        </p:spPr>
        <p:txBody>
          <a:bodyPr>
            <a:normAutofit fontScale="90000"/>
          </a:bodyPr>
          <a:lstStyle/>
          <a:p>
            <a:r>
              <a:rPr lang="en-US" dirty="0">
                <a:solidFill>
                  <a:srgbClr val="0070C0"/>
                </a:solidFill>
              </a:rPr>
              <a:t>Confrontations from the Developer of Ocean Pines </a:t>
            </a:r>
          </a:p>
        </p:txBody>
      </p:sp>
      <p:sp>
        <p:nvSpPr>
          <p:cNvPr id="3" name="Subtitle 2">
            <a:extLst>
              <a:ext uri="{FF2B5EF4-FFF2-40B4-BE49-F238E27FC236}">
                <a16:creationId xmlns:a16="http://schemas.microsoft.com/office/drawing/2014/main" id="{D98F0A7F-7F40-474E-0D79-491F38CFAB5B}"/>
              </a:ext>
            </a:extLst>
          </p:cNvPr>
          <p:cNvSpPr>
            <a:spLocks noGrp="1"/>
          </p:cNvSpPr>
          <p:nvPr>
            <p:ph type="subTitle" idx="1"/>
          </p:nvPr>
        </p:nvSpPr>
        <p:spPr>
          <a:xfrm>
            <a:off x="1524000" y="2461445"/>
            <a:ext cx="9144000" cy="3029768"/>
          </a:xfrm>
        </p:spPr>
        <p:txBody>
          <a:bodyPr/>
          <a:lstStyle/>
          <a:p>
            <a:pPr marL="342900" indent="-342900" algn="l">
              <a:buFont typeface="Arial" panose="020B0604020202020204" pitchFamily="34" charset="0"/>
              <a:buChar char="•"/>
            </a:pPr>
            <a:r>
              <a:rPr lang="en-US" dirty="0"/>
              <a:t>August 2022 - Confrontations at 7 Alpine Circle by both Brian and Scott Hebb on separate occasions denying all responsibilities of stormwater runoff from Ocean Pines Condominiums.</a:t>
            </a:r>
          </a:p>
          <a:p>
            <a:pPr marL="342900" indent="-342900" algn="l">
              <a:buFont typeface="Arial" panose="020B0604020202020204" pitchFamily="34" charset="0"/>
              <a:buChar char="•"/>
            </a:pPr>
            <a:r>
              <a:rPr lang="en-US" dirty="0"/>
              <a:t>September 10, 2023 – Scott Hebb drove to 7 Alpine Circle to witness the flood and denied all responsibility. </a:t>
            </a:r>
          </a:p>
          <a:p>
            <a:pPr marL="342900" indent="-34290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2814557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6EA20-222F-8C00-72B7-0E6CED40AC4A}"/>
              </a:ext>
            </a:extLst>
          </p:cNvPr>
          <p:cNvSpPr>
            <a:spLocks noGrp="1"/>
          </p:cNvSpPr>
          <p:nvPr>
            <p:ph type="title"/>
          </p:nvPr>
        </p:nvSpPr>
        <p:spPr>
          <a:xfrm>
            <a:off x="905422" y="353905"/>
            <a:ext cx="10515600" cy="2631034"/>
          </a:xfrm>
        </p:spPr>
        <p:txBody>
          <a:bodyPr/>
          <a:lstStyle/>
          <a:p>
            <a:pPr algn="ctr"/>
            <a:r>
              <a:rPr lang="en-US" dirty="0">
                <a:solidFill>
                  <a:srgbClr val="0070C0"/>
                </a:solidFill>
              </a:rPr>
              <a:t>Recommendations for Hebb Construction to control stormwater runoff</a:t>
            </a:r>
          </a:p>
        </p:txBody>
      </p:sp>
      <p:sp>
        <p:nvSpPr>
          <p:cNvPr id="3" name="Text Placeholder 2">
            <a:extLst>
              <a:ext uri="{FF2B5EF4-FFF2-40B4-BE49-F238E27FC236}">
                <a16:creationId xmlns:a16="http://schemas.microsoft.com/office/drawing/2014/main" id="{AF59FE5B-DD17-0A9C-B205-8C739D032039}"/>
              </a:ext>
            </a:extLst>
          </p:cNvPr>
          <p:cNvSpPr>
            <a:spLocks noGrp="1"/>
          </p:cNvSpPr>
          <p:nvPr>
            <p:ph type="body" idx="1"/>
          </p:nvPr>
        </p:nvSpPr>
        <p:spPr>
          <a:xfrm>
            <a:off x="831850" y="3126829"/>
            <a:ext cx="10515600" cy="2962822"/>
          </a:xfrm>
        </p:spPr>
        <p:txBody>
          <a:bodyPr>
            <a:normAutofit lnSpcReduction="10000"/>
          </a:bodyPr>
          <a:lstStyle/>
          <a:p>
            <a:pPr marL="342900" indent="-342900">
              <a:buFont typeface="Arial" panose="020B0604020202020204" pitchFamily="34" charset="0"/>
              <a:buChar char="•"/>
            </a:pPr>
            <a:r>
              <a:rPr lang="en-US" b="1" dirty="0">
                <a:solidFill>
                  <a:schemeClr val="tx1"/>
                </a:solidFill>
              </a:rPr>
              <a:t>Increase the size of the detention pond or add a second detention pond.</a:t>
            </a:r>
          </a:p>
          <a:p>
            <a:pPr marL="342900" indent="-342900">
              <a:buFont typeface="Arial" panose="020B0604020202020204" pitchFamily="34" charset="0"/>
              <a:buChar char="•"/>
            </a:pPr>
            <a:r>
              <a:rPr lang="en-US" b="1" dirty="0">
                <a:solidFill>
                  <a:schemeClr val="tx1"/>
                </a:solidFill>
              </a:rPr>
              <a:t>Install drain tiles across the road to catch the storm water runoff and divert to detention ponds.</a:t>
            </a:r>
          </a:p>
          <a:p>
            <a:pPr marL="342900" indent="-342900">
              <a:buFont typeface="Arial" panose="020B0604020202020204" pitchFamily="34" charset="0"/>
              <a:buChar char="•"/>
            </a:pPr>
            <a:r>
              <a:rPr lang="en-US" b="1" dirty="0">
                <a:solidFill>
                  <a:schemeClr val="tx1"/>
                </a:solidFill>
              </a:rPr>
              <a:t>Construct soft berms on Wildwood Lane to divert the water to the catch basins and detention ponds.</a:t>
            </a:r>
          </a:p>
          <a:p>
            <a:pPr marL="342900" indent="-342900">
              <a:buFont typeface="Arial" panose="020B0604020202020204" pitchFamily="34" charset="0"/>
              <a:buChar char="•"/>
            </a:pPr>
            <a:r>
              <a:rPr lang="en-US" b="1" dirty="0">
                <a:solidFill>
                  <a:schemeClr val="tx1"/>
                </a:solidFill>
              </a:rPr>
              <a:t>Change the pitch of the remaining parking lots away from Ocean Pines Drive so water will remain in their subdivision.</a:t>
            </a:r>
          </a:p>
          <a:p>
            <a:pPr marL="342900" indent="-342900">
              <a:buFont typeface="Arial" panose="020B0604020202020204" pitchFamily="34" charset="0"/>
              <a:buChar char="•"/>
            </a:pPr>
            <a:r>
              <a:rPr lang="en-US" b="1" dirty="0">
                <a:solidFill>
                  <a:schemeClr val="tx1"/>
                </a:solidFill>
              </a:rPr>
              <a:t>Or all of the above.</a:t>
            </a:r>
          </a:p>
        </p:txBody>
      </p:sp>
    </p:spTree>
    <p:extLst>
      <p:ext uri="{BB962C8B-B14F-4D97-AF65-F5344CB8AC3E}">
        <p14:creationId xmlns:p14="http://schemas.microsoft.com/office/powerpoint/2010/main" val="393930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EA02-EF37-6051-ABD1-21275C6C5E09}"/>
              </a:ext>
            </a:extLst>
          </p:cNvPr>
          <p:cNvSpPr>
            <a:spLocks noGrp="1"/>
          </p:cNvSpPr>
          <p:nvPr>
            <p:ph type="ctrTitle"/>
          </p:nvPr>
        </p:nvSpPr>
        <p:spPr>
          <a:xfrm>
            <a:off x="1524000" y="1122363"/>
            <a:ext cx="9144000" cy="1053278"/>
          </a:xfrm>
        </p:spPr>
        <p:txBody>
          <a:bodyPr/>
          <a:lstStyle/>
          <a:p>
            <a:r>
              <a:rPr lang="en-US" b="1" dirty="0">
                <a:solidFill>
                  <a:srgbClr val="0070C0"/>
                </a:solidFill>
              </a:rPr>
              <a:t>Time is of the Essence</a:t>
            </a:r>
          </a:p>
        </p:txBody>
      </p:sp>
      <p:sp>
        <p:nvSpPr>
          <p:cNvPr id="3" name="Subtitle 2">
            <a:extLst>
              <a:ext uri="{FF2B5EF4-FFF2-40B4-BE49-F238E27FC236}">
                <a16:creationId xmlns:a16="http://schemas.microsoft.com/office/drawing/2014/main" id="{ADF15655-4A04-E6C4-6587-FE54F387DAB2}"/>
              </a:ext>
            </a:extLst>
          </p:cNvPr>
          <p:cNvSpPr>
            <a:spLocks noGrp="1"/>
          </p:cNvSpPr>
          <p:nvPr>
            <p:ph type="subTitle" idx="1"/>
          </p:nvPr>
        </p:nvSpPr>
        <p:spPr>
          <a:xfrm>
            <a:off x="1524000" y="2737945"/>
            <a:ext cx="9144000" cy="2519855"/>
          </a:xfrm>
        </p:spPr>
        <p:txBody>
          <a:bodyPr>
            <a:normAutofit lnSpcReduction="10000"/>
          </a:bodyPr>
          <a:lstStyle/>
          <a:p>
            <a:pPr marL="342900" indent="-342900" algn="just">
              <a:buFont typeface="Arial" panose="020B0604020202020204" pitchFamily="34" charset="0"/>
              <a:buChar char="•"/>
            </a:pPr>
            <a:r>
              <a:rPr lang="en-US" dirty="0"/>
              <a:t>Drainage improvements need to be finalized before the continuation of the final phase of the development. </a:t>
            </a:r>
          </a:p>
          <a:p>
            <a:pPr marL="342900" indent="-342900" algn="just">
              <a:buFont typeface="Arial" panose="020B0604020202020204" pitchFamily="34" charset="0"/>
              <a:buChar char="•"/>
            </a:pPr>
            <a:r>
              <a:rPr lang="en-US" dirty="0"/>
              <a:t>Concerns:</a:t>
            </a:r>
          </a:p>
          <a:p>
            <a:pPr marL="800100" lvl="1" indent="-342900" algn="l">
              <a:buFont typeface="Arial" panose="020B0604020202020204" pitchFamily="34" charset="0"/>
              <a:buChar char="•"/>
            </a:pPr>
            <a:r>
              <a:rPr lang="en-US" sz="2400" dirty="0"/>
              <a:t>Hebb Construction finishes the project and pulls out without any accountability.</a:t>
            </a:r>
          </a:p>
          <a:p>
            <a:pPr marL="800100" lvl="1" indent="-342900" algn="l">
              <a:buFont typeface="Arial" panose="020B0604020202020204" pitchFamily="34" charset="0"/>
              <a:buChar char="•"/>
            </a:pPr>
            <a:r>
              <a:rPr lang="en-US" sz="2400" dirty="0"/>
              <a:t>Hebb Construction files bankruptcy before drainage improvements are complete</a:t>
            </a:r>
            <a:r>
              <a:rPr lang="en-US" dirty="0"/>
              <a:t>. </a:t>
            </a:r>
          </a:p>
          <a:p>
            <a:pPr algn="just"/>
            <a:endParaRPr lang="en-US" dirty="0"/>
          </a:p>
        </p:txBody>
      </p:sp>
    </p:spTree>
    <p:extLst>
      <p:ext uri="{BB962C8B-B14F-4D97-AF65-F5344CB8AC3E}">
        <p14:creationId xmlns:p14="http://schemas.microsoft.com/office/powerpoint/2010/main" val="192809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6531-3EB8-BD48-9761-48CB2FF7C993}"/>
              </a:ext>
            </a:extLst>
          </p:cNvPr>
          <p:cNvSpPr>
            <a:spLocks noGrp="1"/>
          </p:cNvSpPr>
          <p:nvPr>
            <p:ph type="ctrTitle"/>
          </p:nvPr>
        </p:nvSpPr>
        <p:spPr/>
        <p:txBody>
          <a:bodyPr/>
          <a:lstStyle/>
          <a:p>
            <a:r>
              <a:rPr lang="en-US" dirty="0">
                <a:solidFill>
                  <a:srgbClr val="0070C0"/>
                </a:solidFill>
              </a:rPr>
              <a:t>Questions/Comments</a:t>
            </a:r>
          </a:p>
        </p:txBody>
      </p:sp>
      <p:sp>
        <p:nvSpPr>
          <p:cNvPr id="3" name="Subtitle 2">
            <a:extLst>
              <a:ext uri="{FF2B5EF4-FFF2-40B4-BE49-F238E27FC236}">
                <a16:creationId xmlns:a16="http://schemas.microsoft.com/office/drawing/2014/main" id="{2F9E9B35-5217-3B8F-3D10-A41F76161B43}"/>
              </a:ext>
            </a:extLst>
          </p:cNvPr>
          <p:cNvSpPr>
            <a:spLocks noGrp="1"/>
          </p:cNvSpPr>
          <p:nvPr>
            <p:ph type="subTitle" idx="1"/>
          </p:nvPr>
        </p:nvSpPr>
        <p:spPr/>
        <p:txBody>
          <a:bodyPr/>
          <a:lstStyle/>
          <a:p>
            <a:r>
              <a:rPr lang="en-US" i="1" dirty="0"/>
              <a:t>Thank you for the opportunity to present our concerns.</a:t>
            </a:r>
          </a:p>
          <a:p>
            <a:r>
              <a:rPr lang="en-US" i="1" dirty="0"/>
              <a:t>Tom &amp; Kristin LeClair</a:t>
            </a:r>
          </a:p>
          <a:p>
            <a:r>
              <a:rPr lang="en-US" i="1" dirty="0"/>
              <a:t>Residents of Alpine Circle &amp; Ocean Pines Drive</a:t>
            </a:r>
          </a:p>
          <a:p>
            <a:endParaRPr lang="en-US" dirty="0"/>
          </a:p>
        </p:txBody>
      </p:sp>
    </p:spTree>
    <p:extLst>
      <p:ext uri="{BB962C8B-B14F-4D97-AF65-F5344CB8AC3E}">
        <p14:creationId xmlns:p14="http://schemas.microsoft.com/office/powerpoint/2010/main" val="215961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house with a boat in the rain">
            <a:extLst>
              <a:ext uri="{FF2B5EF4-FFF2-40B4-BE49-F238E27FC236}">
                <a16:creationId xmlns:a16="http://schemas.microsoft.com/office/drawing/2014/main" id="{FA0D7D8D-B112-10D4-DAC8-D1769F8F8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79" t="275" r="23801" b="-275"/>
          <a:stretch/>
        </p:blipFill>
        <p:spPr>
          <a:xfrm rot="5400000">
            <a:off x="2401192" y="-2929758"/>
            <a:ext cx="7383517" cy="12191999"/>
          </a:xfrm>
          <a:prstGeom prst="rect">
            <a:avLst/>
          </a:prstGeom>
        </p:spPr>
      </p:pic>
      <p:sp>
        <p:nvSpPr>
          <p:cNvPr id="44" name="Rectangle 4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FA8785D4-AFE7-5CC0-A3E1-D70C7B9947F4}"/>
              </a:ext>
            </a:extLst>
          </p:cNvPr>
          <p:cNvSpPr>
            <a:spLocks noGrp="1"/>
          </p:cNvSpPr>
          <p:nvPr>
            <p:ph type="title"/>
          </p:nvPr>
        </p:nvSpPr>
        <p:spPr>
          <a:xfrm>
            <a:off x="1097280" y="325550"/>
            <a:ext cx="10058400" cy="93569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5200" b="1" dirty="0">
                <a:solidFill>
                  <a:srgbClr val="FFFFFF"/>
                </a:solidFill>
              </a:rPr>
            </a:br>
            <a:r>
              <a:rPr lang="en-US" sz="5200" b="1" dirty="0">
                <a:solidFill>
                  <a:srgbClr val="FFFF00"/>
                </a:solidFill>
              </a:rPr>
              <a:t>September 2, 2021</a:t>
            </a:r>
          </a:p>
        </p:txBody>
      </p:sp>
    </p:spTree>
    <p:extLst>
      <p:ext uri="{BB962C8B-B14F-4D97-AF65-F5344CB8AC3E}">
        <p14:creationId xmlns:p14="http://schemas.microsoft.com/office/powerpoint/2010/main" val="9330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8" name="Content Placeholder 7" descr="A car parked in a flooded yard&#10;&#10;Description automatically generated">
            <a:extLst>
              <a:ext uri="{FF2B5EF4-FFF2-40B4-BE49-F238E27FC236}">
                <a16:creationId xmlns:a16="http://schemas.microsoft.com/office/drawing/2014/main" id="{D36AC4C0-1A91-86CE-0EEF-C64900930CC7}"/>
              </a:ext>
            </a:extLst>
          </p:cNvPr>
          <p:cNvPicPr>
            <a:picLocks noGrp="1" noChangeAspect="1"/>
          </p:cNvPicPr>
          <p:nvPr>
            <p:ph sz="half" idx="2"/>
          </p:nvPr>
        </p:nvPicPr>
        <p:blipFill rotWithShape="1">
          <a:blip r:embed="rId2" cstate="print">
            <a:alphaModFix amt="60000"/>
            <a:extLst>
              <a:ext uri="{28A0092B-C50C-407E-A947-70E740481C1C}">
                <a14:useLocalDpi xmlns:a14="http://schemas.microsoft.com/office/drawing/2010/main" val="0"/>
              </a:ext>
            </a:extLst>
          </a:blip>
          <a:srcRect r="15667" b="-1"/>
          <a:stretch/>
        </p:blipFill>
        <p:spPr>
          <a:xfrm rot="5400000">
            <a:off x="-383559" y="379475"/>
            <a:ext cx="6858000" cy="6099050"/>
          </a:xfrm>
          <a:prstGeom prst="rect">
            <a:avLst/>
          </a:prstGeom>
        </p:spPr>
      </p:pic>
      <p:pic>
        <p:nvPicPr>
          <p:cNvPr id="6" name="Content Placeholder 5" descr="A house with a flooded area&#10;&#10;Description automatically generated">
            <a:extLst>
              <a:ext uri="{FF2B5EF4-FFF2-40B4-BE49-F238E27FC236}">
                <a16:creationId xmlns:a16="http://schemas.microsoft.com/office/drawing/2014/main" id="{3EE07570-CE23-57AE-805E-BE12C2DE454E}"/>
              </a:ext>
            </a:extLst>
          </p:cNvPr>
          <p:cNvPicPr>
            <a:picLocks noGrp="1" noChangeAspect="1"/>
          </p:cNvPicPr>
          <p:nvPr>
            <p:ph sz="half" idx="1"/>
          </p:nvPr>
        </p:nvPicPr>
        <p:blipFill rotWithShape="1">
          <a:blip r:embed="rId3" cstate="print">
            <a:alphaModFix amt="60000"/>
            <a:extLst>
              <a:ext uri="{28A0092B-C50C-407E-A947-70E740481C1C}">
                <a14:useLocalDpi xmlns:a14="http://schemas.microsoft.com/office/drawing/2010/main" val="0"/>
              </a:ext>
            </a:extLst>
          </a:blip>
          <a:srcRect r="15613" b="-1"/>
          <a:stretch/>
        </p:blipFill>
        <p:spPr>
          <a:xfrm rot="5400000">
            <a:off x="5715422" y="381422"/>
            <a:ext cx="6858000" cy="6095156"/>
          </a:xfrm>
          <a:prstGeom prst="rect">
            <a:avLst/>
          </a:prstGeom>
        </p:spPr>
      </p:pic>
      <p:sp>
        <p:nvSpPr>
          <p:cNvPr id="2" name="Title 1">
            <a:extLst>
              <a:ext uri="{FF2B5EF4-FFF2-40B4-BE49-F238E27FC236}">
                <a16:creationId xmlns:a16="http://schemas.microsoft.com/office/drawing/2014/main" id="{BBE8786B-EC8A-8A3C-1966-2E17D3D461B0}"/>
              </a:ext>
            </a:extLst>
          </p:cNvPr>
          <p:cNvSpPr>
            <a:spLocks noGrp="1"/>
          </p:cNvSpPr>
          <p:nvPr>
            <p:ph type="title"/>
          </p:nvPr>
        </p:nvSpPr>
        <p:spPr>
          <a:xfrm>
            <a:off x="1268031" y="144463"/>
            <a:ext cx="9795637" cy="998537"/>
          </a:xfrm>
        </p:spPr>
        <p:txBody>
          <a:bodyPr vert="horz" lIns="91440" tIns="45720" rIns="91440" bIns="45720" rtlCol="0" anchor="b">
            <a:normAutofit/>
          </a:bodyPr>
          <a:lstStyle/>
          <a:p>
            <a:pPr algn="ctr"/>
            <a:r>
              <a:rPr lang="en-US" sz="5200" kern="1200" dirty="0">
                <a:solidFill>
                  <a:srgbClr val="FFFF00"/>
                </a:solidFill>
                <a:latin typeface="+mj-lt"/>
                <a:ea typeface="+mj-ea"/>
                <a:cs typeface="+mj-cs"/>
              </a:rPr>
              <a:t>August 2, 2022</a:t>
            </a:r>
          </a:p>
        </p:txBody>
      </p:sp>
    </p:spTree>
    <p:extLst>
      <p:ext uri="{BB962C8B-B14F-4D97-AF65-F5344CB8AC3E}">
        <p14:creationId xmlns:p14="http://schemas.microsoft.com/office/powerpoint/2010/main" val="11838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Content Placeholder 4" descr="A flooded area with trees and grass&#10;&#10;Description automatically generated">
            <a:extLst>
              <a:ext uri="{FF2B5EF4-FFF2-40B4-BE49-F238E27FC236}">
                <a16:creationId xmlns:a16="http://schemas.microsoft.com/office/drawing/2014/main" id="{69FF58E0-6730-4F1A-3006-B8C7CF55DFF5}"/>
              </a:ext>
            </a:extLst>
          </p:cNvPr>
          <p:cNvPicPr>
            <a:picLocks noGrp="1" noChangeAspect="1"/>
          </p:cNvPicPr>
          <p:nvPr>
            <p:ph idx="1"/>
          </p:nvPr>
        </p:nvPicPr>
        <p:blipFill rotWithShape="1">
          <a:blip r:embed="rId2">
            <a:alphaModFix amt="59000"/>
            <a:extLst>
              <a:ext uri="{28A0092B-C50C-407E-A947-70E740481C1C}">
                <a14:useLocalDpi xmlns:a14="http://schemas.microsoft.com/office/drawing/2010/main" val="0"/>
              </a:ext>
            </a:extLst>
          </a:blip>
          <a:srcRect l="9951" r="47680"/>
          <a:stretch/>
        </p:blipFill>
        <p:spPr>
          <a:xfrm rot="5400000">
            <a:off x="2652318" y="-2659942"/>
            <a:ext cx="6887365" cy="12192001"/>
          </a:xfrm>
          <a:prstGeom prst="rect">
            <a:avLst/>
          </a:prstGeom>
        </p:spPr>
      </p:pic>
      <p:sp>
        <p:nvSpPr>
          <p:cNvPr id="6" name="TextBox 5">
            <a:extLst>
              <a:ext uri="{FF2B5EF4-FFF2-40B4-BE49-F238E27FC236}">
                <a16:creationId xmlns:a16="http://schemas.microsoft.com/office/drawing/2014/main" id="{1E5D8F7D-1BD8-CB90-680C-3A2DA6DA7021}"/>
              </a:ext>
            </a:extLst>
          </p:cNvPr>
          <p:cNvSpPr txBox="1"/>
          <p:nvPr/>
        </p:nvSpPr>
        <p:spPr>
          <a:xfrm>
            <a:off x="3550024" y="658906"/>
            <a:ext cx="5513294" cy="1107996"/>
          </a:xfrm>
          <a:prstGeom prst="rect">
            <a:avLst/>
          </a:prstGeom>
          <a:noFill/>
        </p:spPr>
        <p:txBody>
          <a:bodyPr wrap="square" rtlCol="0">
            <a:spAutoFit/>
          </a:bodyPr>
          <a:lstStyle/>
          <a:p>
            <a:r>
              <a:rPr lang="en-US" sz="6600" dirty="0">
                <a:solidFill>
                  <a:srgbClr val="FFFF00"/>
                </a:solidFill>
              </a:rPr>
              <a:t>August 3, 2022</a:t>
            </a:r>
            <a:endParaRPr lang="en-US" dirty="0">
              <a:solidFill>
                <a:srgbClr val="FFFF00"/>
              </a:solidFill>
            </a:endParaRPr>
          </a:p>
        </p:txBody>
      </p:sp>
    </p:spTree>
    <p:extLst>
      <p:ext uri="{BB962C8B-B14F-4D97-AF65-F5344CB8AC3E}">
        <p14:creationId xmlns:p14="http://schemas.microsoft.com/office/powerpoint/2010/main" val="353574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2200" kern="1200" dirty="0">
                <a:solidFill>
                  <a:srgbClr val="FFFFFF"/>
                </a:solidFill>
                <a:latin typeface="+mj-lt"/>
                <a:ea typeface="+mj-ea"/>
                <a:cs typeface="+mj-cs"/>
              </a:rPr>
              <a:t>The most recent flood on September 10, 2023. </a:t>
            </a:r>
            <a:r>
              <a:rPr lang="en-US" sz="2200" dirty="0">
                <a:solidFill>
                  <a:srgbClr val="FFFFFF"/>
                </a:solidFill>
              </a:rPr>
              <a:t>There was </a:t>
            </a:r>
            <a:r>
              <a:rPr lang="en-US" sz="2200" kern="1200" dirty="0">
                <a:solidFill>
                  <a:srgbClr val="FFFFFF"/>
                </a:solidFill>
                <a:latin typeface="+mj-lt"/>
                <a:ea typeface="+mj-ea"/>
                <a:cs typeface="+mj-cs"/>
              </a:rPr>
              <a:t>over 21 inches of water in our driveway,  flooding the new accessory dwelling and basement.</a:t>
            </a:r>
          </a:p>
        </p:txBody>
      </p:sp>
      <p:pic>
        <p:nvPicPr>
          <p:cNvPr id="5" name="Content Placeholder 4">
            <a:extLst>
              <a:ext uri="{FF2B5EF4-FFF2-40B4-BE49-F238E27FC236}">
                <a16:creationId xmlns:a16="http://schemas.microsoft.com/office/drawing/2014/main" id="{DE0676D5-D66E-96AF-790F-7FA9D6D5F4C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8389" b="1"/>
          <a:stretch/>
        </p:blipFill>
        <p:spPr>
          <a:xfrm rot="5400000">
            <a:off x="5153510" y="327072"/>
            <a:ext cx="5923584" cy="620385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B8B6-551B-F095-C388-232E3564701A}"/>
              </a:ext>
            </a:extLst>
          </p:cNvPr>
          <p:cNvSpPr>
            <a:spLocks noGrp="1"/>
          </p:cNvSpPr>
          <p:nvPr>
            <p:ph type="title"/>
          </p:nvPr>
        </p:nvSpPr>
        <p:spPr>
          <a:xfrm>
            <a:off x="894912" y="206760"/>
            <a:ext cx="10515600" cy="1716634"/>
          </a:xfrm>
        </p:spPr>
        <p:txBody>
          <a:bodyPr>
            <a:normAutofit/>
          </a:bodyPr>
          <a:lstStyle/>
          <a:p>
            <a:pPr algn="ctr"/>
            <a:r>
              <a:rPr lang="en-US" sz="4800" dirty="0">
                <a:solidFill>
                  <a:srgbClr val="0070C0"/>
                </a:solidFill>
              </a:rPr>
              <a:t>Extensive Drainage Improvements </a:t>
            </a:r>
            <a:br>
              <a:rPr lang="en-US" sz="4800" dirty="0">
                <a:solidFill>
                  <a:srgbClr val="0070C0"/>
                </a:solidFill>
              </a:rPr>
            </a:br>
            <a:r>
              <a:rPr lang="en-US" sz="4800" dirty="0">
                <a:solidFill>
                  <a:srgbClr val="0070C0"/>
                </a:solidFill>
              </a:rPr>
              <a:t>at 7 Alpine Circle</a:t>
            </a:r>
          </a:p>
        </p:txBody>
      </p:sp>
      <p:sp>
        <p:nvSpPr>
          <p:cNvPr id="3" name="Text Placeholder 2">
            <a:extLst>
              <a:ext uri="{FF2B5EF4-FFF2-40B4-BE49-F238E27FC236}">
                <a16:creationId xmlns:a16="http://schemas.microsoft.com/office/drawing/2014/main" id="{96AB3E8A-1E49-DF72-0F43-54C6B3458A55}"/>
              </a:ext>
            </a:extLst>
          </p:cNvPr>
          <p:cNvSpPr>
            <a:spLocks noGrp="1"/>
          </p:cNvSpPr>
          <p:nvPr>
            <p:ph type="body" idx="1"/>
          </p:nvPr>
        </p:nvSpPr>
        <p:spPr>
          <a:xfrm>
            <a:off x="894912" y="2044263"/>
            <a:ext cx="10515600" cy="4367048"/>
          </a:xfrm>
        </p:spPr>
        <p:txBody>
          <a:bodyPr>
            <a:normAutofit/>
          </a:bodyPr>
          <a:lstStyle/>
          <a:p>
            <a:pPr marL="342900" indent="-342900">
              <a:buFont typeface="Wingdings" panose="05000000000000000000" pitchFamily="2" charset="2"/>
              <a:buChar char="q"/>
            </a:pPr>
            <a:r>
              <a:rPr lang="en-US" b="1" dirty="0">
                <a:solidFill>
                  <a:schemeClr val="tx1"/>
                </a:solidFill>
              </a:rPr>
              <a:t>Previous owner-  Installed a catch basin in the center of the driveway in addition to catch basin at the end of the driveway at street level.</a:t>
            </a:r>
          </a:p>
          <a:p>
            <a:pPr marL="342900" indent="-342900">
              <a:buFont typeface="Wingdings" panose="05000000000000000000" pitchFamily="2" charset="2"/>
              <a:buChar char="q"/>
            </a:pPr>
            <a:r>
              <a:rPr lang="en-US" b="1" dirty="0">
                <a:solidFill>
                  <a:schemeClr val="tx1"/>
                </a:solidFill>
              </a:rPr>
              <a:t>WE have made the following improvements since 2021:</a:t>
            </a:r>
          </a:p>
          <a:p>
            <a:pPr marL="800100" lvl="1" indent="-342900">
              <a:buFont typeface="Wingdings" panose="05000000000000000000" pitchFamily="2" charset="2"/>
              <a:buChar char="q"/>
            </a:pPr>
            <a:r>
              <a:rPr lang="en-US" b="1" dirty="0">
                <a:solidFill>
                  <a:schemeClr val="tx1"/>
                </a:solidFill>
              </a:rPr>
              <a:t>Installed drain in front of garage in the spring of 2022</a:t>
            </a:r>
          </a:p>
          <a:p>
            <a:pPr marL="800100" lvl="1" indent="-342900">
              <a:buFont typeface="Wingdings" panose="05000000000000000000" pitchFamily="2" charset="2"/>
              <a:buChar char="q"/>
            </a:pPr>
            <a:r>
              <a:rPr lang="en-US" b="1" dirty="0">
                <a:solidFill>
                  <a:schemeClr val="tx1"/>
                </a:solidFill>
              </a:rPr>
              <a:t>Approved for accessory dwelling in the fall of  2022 which removes garage to eliminate water flow under garage doors</a:t>
            </a:r>
          </a:p>
          <a:p>
            <a:pPr marL="800100" lvl="1" indent="-342900">
              <a:buFont typeface="Wingdings" panose="05000000000000000000" pitchFamily="2" charset="2"/>
              <a:buChar char="q"/>
            </a:pPr>
            <a:r>
              <a:rPr lang="en-US" b="1" dirty="0">
                <a:solidFill>
                  <a:schemeClr val="tx1"/>
                </a:solidFill>
              </a:rPr>
              <a:t>Modified the foundation of accessory dwelling to prevent flooding (reverse brick shelf)</a:t>
            </a:r>
          </a:p>
          <a:p>
            <a:pPr marL="800100" lvl="1" indent="-342900">
              <a:buFont typeface="Wingdings" panose="05000000000000000000" pitchFamily="2" charset="2"/>
              <a:buChar char="q"/>
            </a:pPr>
            <a:r>
              <a:rPr lang="en-US" b="1" dirty="0">
                <a:solidFill>
                  <a:schemeClr val="tx1"/>
                </a:solidFill>
              </a:rPr>
              <a:t>Installed additional catch basin next to catch basin installed by previous owner and added a larger opening to catch water</a:t>
            </a:r>
          </a:p>
          <a:p>
            <a:pPr marL="800100" lvl="1" indent="-342900">
              <a:buFont typeface="Wingdings" panose="05000000000000000000" pitchFamily="2" charset="2"/>
              <a:buChar char="q"/>
            </a:pPr>
            <a:r>
              <a:rPr lang="en-US" b="1" dirty="0">
                <a:solidFill>
                  <a:schemeClr val="tx1"/>
                </a:solidFill>
              </a:rPr>
              <a:t>Installation of new driveway pitched to steer water away from the house</a:t>
            </a:r>
          </a:p>
          <a:p>
            <a:pPr marL="800100" lvl="1" indent="-342900">
              <a:buFont typeface="Wingdings" panose="05000000000000000000" pitchFamily="2" charset="2"/>
              <a:buChar char="q"/>
            </a:pPr>
            <a:r>
              <a:rPr lang="en-US" b="1" dirty="0">
                <a:solidFill>
                  <a:schemeClr val="tx1"/>
                </a:solidFill>
              </a:rPr>
              <a:t>Changed the grade of side and back yard to divert water flow away from the house</a:t>
            </a:r>
          </a:p>
          <a:p>
            <a:pPr marL="800100" lvl="1" indent="-342900">
              <a:buFont typeface="Wingdings" panose="05000000000000000000" pitchFamily="2" charset="2"/>
              <a:buChar char="q"/>
            </a:pPr>
            <a:endParaRPr lang="en-US" b="1" dirty="0"/>
          </a:p>
          <a:p>
            <a:pPr marL="800100" lvl="1" indent="-342900">
              <a:buFont typeface="Wingdings" panose="05000000000000000000" pitchFamily="2" charset="2"/>
              <a:buChar char="q"/>
            </a:pPr>
            <a:endParaRPr lang="en-US" dirty="0"/>
          </a:p>
          <a:p>
            <a:pPr marL="800100" lvl="1" indent="-342900">
              <a:buFont typeface="Wingdings" panose="05000000000000000000" pitchFamily="2" charset="2"/>
              <a:buChar char="q"/>
            </a:pPr>
            <a:endParaRPr lang="en-US" dirty="0"/>
          </a:p>
        </p:txBody>
      </p:sp>
    </p:spTree>
    <p:extLst>
      <p:ext uri="{BB962C8B-B14F-4D97-AF65-F5344CB8AC3E}">
        <p14:creationId xmlns:p14="http://schemas.microsoft.com/office/powerpoint/2010/main" val="345816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C51C-CF5C-B06A-3058-C86CDA67A6E6}"/>
              </a:ext>
            </a:extLst>
          </p:cNvPr>
          <p:cNvSpPr>
            <a:spLocks noGrp="1"/>
          </p:cNvSpPr>
          <p:nvPr>
            <p:ph type="title"/>
          </p:nvPr>
        </p:nvSpPr>
        <p:spPr>
          <a:xfrm>
            <a:off x="1026291" y="364414"/>
            <a:ext cx="10515600" cy="1269945"/>
          </a:xfrm>
        </p:spPr>
        <p:txBody>
          <a:bodyPr/>
          <a:lstStyle/>
          <a:p>
            <a:pPr algn="ctr"/>
            <a:r>
              <a:rPr lang="en-US" dirty="0">
                <a:solidFill>
                  <a:srgbClr val="0070C0"/>
                </a:solidFill>
              </a:rPr>
              <a:t>Drainage System Results</a:t>
            </a:r>
          </a:p>
        </p:txBody>
      </p:sp>
      <p:sp>
        <p:nvSpPr>
          <p:cNvPr id="3" name="Text Placeholder 2">
            <a:extLst>
              <a:ext uri="{FF2B5EF4-FFF2-40B4-BE49-F238E27FC236}">
                <a16:creationId xmlns:a16="http://schemas.microsoft.com/office/drawing/2014/main" id="{312AE9DD-E606-F4BF-C744-B489EA9760AF}"/>
              </a:ext>
            </a:extLst>
          </p:cNvPr>
          <p:cNvSpPr>
            <a:spLocks noGrp="1"/>
          </p:cNvSpPr>
          <p:nvPr>
            <p:ph type="body" idx="1"/>
          </p:nvPr>
        </p:nvSpPr>
        <p:spPr>
          <a:xfrm>
            <a:off x="779299" y="2019684"/>
            <a:ext cx="10515600" cy="4128868"/>
          </a:xfrm>
        </p:spPr>
        <p:txBody>
          <a:bodyPr/>
          <a:lstStyle/>
          <a:p>
            <a:pPr algn="just"/>
            <a:r>
              <a:rPr lang="en-US" sz="4000" dirty="0">
                <a:solidFill>
                  <a:schemeClr val="tx1"/>
                </a:solidFill>
              </a:rPr>
              <a:t>After spending thousands of dollars for extensive drainage improvements at 7 Alpine Circle, the improvements made </a:t>
            </a:r>
            <a:r>
              <a:rPr lang="en-US" sz="4000" b="1" dirty="0">
                <a:solidFill>
                  <a:schemeClr val="tx1"/>
                </a:solidFill>
              </a:rPr>
              <a:t>were not capable </a:t>
            </a:r>
            <a:r>
              <a:rPr lang="en-US" sz="4000" dirty="0">
                <a:solidFill>
                  <a:schemeClr val="tx1"/>
                </a:solidFill>
              </a:rPr>
              <a:t>of handling the stormwater runoff coming from the subdivision of Ocean Pines Condominiums.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90346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28AE8-3A66-DFD3-5281-D53BA0455CB1}"/>
              </a:ext>
            </a:extLst>
          </p:cNvPr>
          <p:cNvSpPr>
            <a:spLocks noGrp="1"/>
          </p:cNvSpPr>
          <p:nvPr>
            <p:ph type="title"/>
          </p:nvPr>
        </p:nvSpPr>
        <p:spPr/>
        <p:txBody>
          <a:bodyPr/>
          <a:lstStyle/>
          <a:p>
            <a:pPr algn="ctr"/>
            <a:r>
              <a:rPr lang="en-US" dirty="0">
                <a:solidFill>
                  <a:srgbClr val="0070C0"/>
                </a:solidFill>
              </a:rPr>
              <a:t>Evidence of water flow coming from Ocean Pines Condominiums on Wildwood Lane</a:t>
            </a:r>
          </a:p>
        </p:txBody>
      </p:sp>
    </p:spTree>
    <p:extLst>
      <p:ext uri="{BB962C8B-B14F-4D97-AF65-F5344CB8AC3E}">
        <p14:creationId xmlns:p14="http://schemas.microsoft.com/office/powerpoint/2010/main" val="4214815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TotalTime>
  <Words>1022</Words>
  <Application>Microsoft Office PowerPoint</Application>
  <PresentationFormat>Widescreen</PresentationFormat>
  <Paragraphs>63</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Impact of stormwater runoff from Wildwood Lane to  7 Alpine Circle</vt:lpstr>
      <vt:lpstr>FOUR CATASTROPHIC FLOODS SINCE SEPTEMBER 2021</vt:lpstr>
      <vt:lpstr> September 2, 2021</vt:lpstr>
      <vt:lpstr>August 2, 2022</vt:lpstr>
      <vt:lpstr>PowerPoint Presentation</vt:lpstr>
      <vt:lpstr>The most recent flood on September 10, 2023. There was over 21 inches of water in our driveway,  flooding the new accessory dwelling and basement.</vt:lpstr>
      <vt:lpstr>Extensive Drainage Improvements  at 7 Alpine Circle</vt:lpstr>
      <vt:lpstr>Drainage System Results</vt:lpstr>
      <vt:lpstr>Evidence of water flow coming from Ocean Pines Condominiums on Wildwood Lane</vt:lpstr>
      <vt:lpstr>Significant storms producing stormwater runoff causing water and sediment coming from Wildwood Lane to cross Ocean Pines drive.</vt:lpstr>
      <vt:lpstr>Water continues to flow across Ocean Pines Drive through the driveway and yard of 15 Ocean Pines Drive as seen here.  </vt:lpstr>
      <vt:lpstr>Video of water gushing from Wildwood Lane down the driveway of 15 Ocean Pines Drive</vt:lpstr>
      <vt:lpstr>View from Ocean Pines Drive of the sediment washout from Wildwood Lane to 15 Ocean Pines Drive.</vt:lpstr>
      <vt:lpstr>View from the bottom of the driveway of 15 Ocean Pines Driveway of the sediment wash out coming from Wildwood Lane.  </vt:lpstr>
      <vt:lpstr>Picture provided by our neighbor at 6 Alpine Circle of the water flowing through fence behind 15 Ocean Pines into 6 Alpine Circle</vt:lpstr>
      <vt:lpstr>Impact of stormwater runoff on 4 Alpine Circle from Ocean Pines Condominiums</vt:lpstr>
      <vt:lpstr>Picture provided by neighbor at 5 Alpine Circle of water and sediment flowing from Wildwood through 4 and 6 Alpine Circle to 7 Alpine Circle</vt:lpstr>
      <vt:lpstr>Picture provided by neighbor at 9 Alpine Circle of flooding between 9 and 7 Alpine Circle during most recent flood on September 10th.</vt:lpstr>
      <vt:lpstr>Picture taken shortly after the flooding occurred on September 10, 2023 showing the wash out from the construction site of Ocean Pines Condominiums into the sidewalk and on Ocean Pines Drive.</vt:lpstr>
      <vt:lpstr>Complaints filed with the Town of Bourne</vt:lpstr>
      <vt:lpstr>Confrontations from the Developer of Ocean Pines </vt:lpstr>
      <vt:lpstr>Recommendations for Hebb Construction to control stormwater runoff</vt:lpstr>
      <vt:lpstr>Time is of the Essence</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LeClair</dc:creator>
  <cp:lastModifiedBy>Kristin LeClair</cp:lastModifiedBy>
  <cp:revision>122</cp:revision>
  <dcterms:created xsi:type="dcterms:W3CDTF">2023-10-09T23:10:03Z</dcterms:created>
  <dcterms:modified xsi:type="dcterms:W3CDTF">2023-10-20T01:12:51Z</dcterms:modified>
</cp:coreProperties>
</file>